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 id="2147483691" r:id="rId2"/>
  </p:sldMasterIdLst>
  <p:notesMasterIdLst>
    <p:notesMasterId r:id="rId44"/>
  </p:notesMasterIdLst>
  <p:sldIdLst>
    <p:sldId id="306" r:id="rId3"/>
    <p:sldId id="268" r:id="rId4"/>
    <p:sldId id="269" r:id="rId5"/>
    <p:sldId id="271" r:id="rId6"/>
    <p:sldId id="270" r:id="rId7"/>
    <p:sldId id="272" r:id="rId8"/>
    <p:sldId id="273" r:id="rId9"/>
    <p:sldId id="274" r:id="rId10"/>
    <p:sldId id="275" r:id="rId11"/>
    <p:sldId id="276" r:id="rId12"/>
    <p:sldId id="277" r:id="rId13"/>
    <p:sldId id="278" r:id="rId14"/>
    <p:sldId id="279" r:id="rId15"/>
    <p:sldId id="280" r:id="rId16"/>
    <p:sldId id="281" r:id="rId17"/>
    <p:sldId id="312" r:id="rId18"/>
    <p:sldId id="313" r:id="rId19"/>
    <p:sldId id="314" r:id="rId20"/>
    <p:sldId id="315" r:id="rId21"/>
    <p:sldId id="316" r:id="rId22"/>
    <p:sldId id="317" r:id="rId23"/>
    <p:sldId id="318" r:id="rId24"/>
    <p:sldId id="307" r:id="rId25"/>
    <p:sldId id="283" r:id="rId26"/>
    <p:sldId id="284" r:id="rId27"/>
    <p:sldId id="308" r:id="rId28"/>
    <p:sldId id="287" r:id="rId29"/>
    <p:sldId id="288" r:id="rId30"/>
    <p:sldId id="289" r:id="rId31"/>
    <p:sldId id="290" r:id="rId32"/>
    <p:sldId id="291" r:id="rId33"/>
    <p:sldId id="309" r:id="rId34"/>
    <p:sldId id="293" r:id="rId35"/>
    <p:sldId id="294" r:id="rId36"/>
    <p:sldId id="295" r:id="rId37"/>
    <p:sldId id="296" r:id="rId38"/>
    <p:sldId id="310" r:id="rId39"/>
    <p:sldId id="299" r:id="rId40"/>
    <p:sldId id="300" r:id="rId41"/>
    <p:sldId id="301" r:id="rId42"/>
    <p:sldId id="311"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8" autoAdjust="0"/>
    <p:restoredTop sz="94660"/>
  </p:normalViewPr>
  <p:slideViewPr>
    <p:cSldViewPr snapToGrid="0">
      <p:cViewPr varScale="1">
        <p:scale>
          <a:sx n="92" d="100"/>
          <a:sy n="92" d="100"/>
        </p:scale>
        <p:origin x="704"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384515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lab-initio.com/index.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pri.univie.ac.at/~derntl/papers/meth-se.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facebook.com/"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www.linkedin.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37071" indent="-237071">
              <a:defRPr/>
            </a:pPr>
            <a:r>
              <a:rPr lang="en-US" altLang="zh-CN" sz="1000" b="0" dirty="0" smtClean="0">
                <a:latin typeface="+mj-lt"/>
              </a:rPr>
              <a:t>Manuscripts contain many sections </a:t>
            </a:r>
            <a:r>
              <a:rPr lang="en-US" altLang="zh-CN" sz="1000" dirty="0" smtClean="0">
                <a:latin typeface="+mj-lt"/>
              </a:rPr>
              <a:t>and each one has a </a:t>
            </a:r>
            <a:r>
              <a:rPr lang="en-US" altLang="zh-CN" sz="1000" b="0" dirty="0" smtClean="0">
                <a:latin typeface="+mj-lt"/>
              </a:rPr>
              <a:t>definite purpose.</a:t>
            </a:r>
          </a:p>
          <a:p>
            <a:pPr marL="237071" indent="-237071" defTabSz="948284">
              <a:buFontTx/>
              <a:buAutoNum type="arabicPeriod"/>
              <a:defRPr/>
            </a:pPr>
            <a:r>
              <a:rPr lang="en-US" altLang="zh-CN" sz="1000" dirty="0" smtClean="0">
                <a:latin typeface="+mj-lt"/>
              </a:rPr>
              <a:t>At the beginning are the Title, Abstract, and Keywords. These all play important roles in allowing the article to be properly indexed and easily found by potential readers through searching. As you probably</a:t>
            </a:r>
            <a:r>
              <a:rPr lang="en-US" altLang="zh-CN" sz="1000" baseline="0" dirty="0" smtClean="0">
                <a:latin typeface="+mj-lt"/>
              </a:rPr>
              <a:t> know from your own experience, these days researchers rarely browse the table of contents of a journal; rather they search for papers based on words and phrases relevant to their current project and interests.</a:t>
            </a:r>
            <a:r>
              <a:rPr lang="en-US" altLang="zh-CN" sz="1000" dirty="0" smtClean="0">
                <a:latin typeface="+mj-lt"/>
              </a:rPr>
              <a:t> These are</a:t>
            </a:r>
            <a:r>
              <a:rPr lang="en-US" altLang="zh-CN" sz="1000" baseline="0" dirty="0" smtClean="0">
                <a:latin typeface="+mj-lt"/>
              </a:rPr>
              <a:t> the advert for your paper, so </a:t>
            </a:r>
            <a:r>
              <a:rPr lang="en-US" altLang="zh-CN" sz="1000" b="0" baseline="0" dirty="0" smtClean="0">
                <a:latin typeface="+mj-lt"/>
                <a:ea typeface="宋体" pitchFamily="2" charset="-122"/>
                <a:cs typeface="Arial" pitchFamily="34" charset="0"/>
              </a:rPr>
              <a:t>ensure they are </a:t>
            </a:r>
            <a:r>
              <a:rPr lang="en-US" altLang="zh-CN" sz="1000" b="0" dirty="0" smtClean="0">
                <a:latin typeface="+mj-lt"/>
                <a:ea typeface="宋体" pitchFamily="2" charset="-122"/>
                <a:cs typeface="Arial" pitchFamily="34" charset="0"/>
              </a:rPr>
              <a:t>informative</a:t>
            </a:r>
            <a:r>
              <a:rPr lang="en-US" altLang="zh-CN" sz="1000" b="0" dirty="0">
                <a:latin typeface="+mj-lt"/>
                <a:ea typeface="宋体" pitchFamily="2" charset="-122"/>
                <a:cs typeface="Arial" pitchFamily="34" charset="0"/>
              </a:rPr>
              <a:t>, </a:t>
            </a:r>
            <a:r>
              <a:rPr lang="en-US" altLang="zh-CN" sz="1000" b="0" dirty="0" smtClean="0">
                <a:latin typeface="+mj-lt"/>
                <a:ea typeface="宋体" pitchFamily="2" charset="-122"/>
                <a:cs typeface="Arial" pitchFamily="34" charset="0"/>
              </a:rPr>
              <a:t>attractive and effective to encourage</a:t>
            </a:r>
            <a:r>
              <a:rPr lang="en-US" altLang="zh-CN" sz="1000" b="0" baseline="0" dirty="0" smtClean="0">
                <a:latin typeface="+mj-lt"/>
                <a:ea typeface="宋体" pitchFamily="2" charset="-122"/>
                <a:cs typeface="Arial" pitchFamily="34" charset="0"/>
              </a:rPr>
              <a:t> potential readers to read your full paper</a:t>
            </a:r>
            <a:r>
              <a:rPr lang="en-US" altLang="zh-CN" sz="1000" b="0" dirty="0" smtClean="0">
                <a:latin typeface="+mj-lt"/>
                <a:ea typeface="宋体" pitchFamily="2" charset="-122"/>
                <a:cs typeface="Arial" pitchFamily="34" charset="0"/>
              </a:rPr>
              <a:t>.</a:t>
            </a:r>
            <a:endParaRPr lang="en-US" altLang="zh-CN" sz="1000" b="0" dirty="0">
              <a:latin typeface="+mj-lt"/>
              <a:ea typeface="宋体" pitchFamily="2" charset="-122"/>
              <a:cs typeface="Arial" pitchFamily="34" charset="0"/>
            </a:endParaRPr>
          </a:p>
          <a:p>
            <a:pPr marL="237071" indent="-237071" defTabSz="948284">
              <a:buFontTx/>
              <a:buAutoNum type="arabicPeriod"/>
              <a:defRPr/>
            </a:pPr>
            <a:r>
              <a:rPr lang="en-US" altLang="zh-CN" sz="1000" dirty="0" smtClean="0">
                <a:latin typeface="+mj-lt"/>
              </a:rPr>
              <a:t>The main text of the article includes the </a:t>
            </a:r>
            <a:r>
              <a:rPr lang="en-US" altLang="zh-CN" sz="1000" b="0" dirty="0" smtClean="0">
                <a:latin typeface="+mj-lt"/>
              </a:rPr>
              <a:t>Introduction, Methods, Results, and Discussion.</a:t>
            </a:r>
            <a:r>
              <a:rPr lang="en-US" altLang="zh-CN" sz="1000" dirty="0" smtClean="0">
                <a:latin typeface="+mj-lt"/>
              </a:rPr>
              <a:t> This is where you must present your work and convey the main messages and findings effectively. </a:t>
            </a:r>
            <a:r>
              <a:rPr lang="en-GB" sz="1000" b="0" dirty="0" smtClean="0">
                <a:latin typeface="+mj-lt"/>
                <a:cs typeface="Arial" pitchFamily="34" charset="0"/>
              </a:rPr>
              <a:t>Readers’ </a:t>
            </a:r>
            <a:r>
              <a:rPr lang="en-GB" sz="1000" b="0" dirty="0">
                <a:latin typeface="+mj-lt"/>
                <a:cs typeface="Arial" pitchFamily="34" charset="0"/>
              </a:rPr>
              <a:t>time is not </a:t>
            </a:r>
            <a:r>
              <a:rPr lang="en-GB" sz="1000" b="0" dirty="0" smtClean="0">
                <a:latin typeface="+mj-lt"/>
                <a:cs typeface="Arial" pitchFamily="34" charset="0"/>
              </a:rPr>
              <a:t>unlimited</a:t>
            </a:r>
            <a:r>
              <a:rPr lang="en-US" altLang="zh-CN" sz="1000" b="0" dirty="0" smtClean="0">
                <a:latin typeface="+mj-lt"/>
                <a:ea typeface="宋体" pitchFamily="2" charset="-122"/>
                <a:cs typeface="Arial" pitchFamily="34" charset="0"/>
              </a:rPr>
              <a:t> so make </a:t>
            </a:r>
            <a:r>
              <a:rPr lang="en-US" altLang="zh-CN" sz="1000" b="0" dirty="0">
                <a:latin typeface="+mj-lt"/>
                <a:ea typeface="宋体" pitchFamily="2" charset="-122"/>
                <a:cs typeface="Arial" pitchFamily="34" charset="0"/>
              </a:rPr>
              <a:t>your article as concise as </a:t>
            </a:r>
            <a:r>
              <a:rPr lang="en-US" altLang="zh-CN" sz="1000" b="0" dirty="0" smtClean="0">
                <a:latin typeface="+mj-lt"/>
                <a:ea typeface="宋体" pitchFamily="2" charset="-122"/>
                <a:cs typeface="Arial" pitchFamily="34" charset="0"/>
              </a:rPr>
              <a:t>possible.</a:t>
            </a:r>
          </a:p>
          <a:p>
            <a:pPr marL="237071" indent="-237071" defTabSz="948284">
              <a:buFontTx/>
              <a:buAutoNum type="arabicPeriod"/>
              <a:defRPr/>
            </a:pPr>
            <a:r>
              <a:rPr lang="en-US" altLang="zh-CN" sz="1000" dirty="0" smtClean="0">
                <a:latin typeface="+mj-lt"/>
              </a:rPr>
              <a:t>T</a:t>
            </a:r>
            <a:r>
              <a:rPr lang="en-US" altLang="zh-CN" sz="1000" b="0" dirty="0" smtClean="0">
                <a:latin typeface="+mj-lt"/>
              </a:rPr>
              <a:t>he last group of sections bring up the end of the manuscript. The Conclusion, Acknowledgements, References and Supporting Materials.</a:t>
            </a:r>
            <a:r>
              <a:rPr lang="en-US" altLang="zh-CN" sz="1000" b="0" baseline="0" dirty="0" smtClean="0">
                <a:latin typeface="+mj-lt"/>
              </a:rPr>
              <a:t> </a:t>
            </a:r>
          </a:p>
          <a:p>
            <a:pPr marL="237071" indent="-237071" defTabSz="948284">
              <a:buFontTx/>
              <a:buAutoNum type="arabicPeriod"/>
              <a:defRPr/>
            </a:pPr>
            <a:endParaRPr lang="en-US" altLang="zh-CN" sz="1000" b="0" baseline="0" dirty="0" smtClean="0">
              <a:latin typeface="+mj-lt"/>
            </a:endParaRPr>
          </a:p>
          <a:p>
            <a:pPr marL="0" indent="0" defTabSz="948284">
              <a:buFontTx/>
              <a:buNone/>
              <a:defRPr/>
            </a:pPr>
            <a:r>
              <a:rPr lang="en-US" altLang="zh-CN" sz="1000" b="0" dirty="0" smtClean="0">
                <a:latin typeface="+mj-lt"/>
              </a:rPr>
              <a:t>This should give you a feel</a:t>
            </a:r>
            <a:r>
              <a:rPr lang="en-US" altLang="zh-CN" sz="1000" b="0" baseline="0" dirty="0" smtClean="0">
                <a:latin typeface="+mj-lt"/>
              </a:rPr>
              <a:t> for a typical structure but do note that s</a:t>
            </a:r>
            <a:r>
              <a:rPr lang="en-US" altLang="zh-CN" sz="1000" b="0" dirty="0" smtClean="0">
                <a:latin typeface="+mj-lt"/>
              </a:rPr>
              <a:t>ome journals request a different</a:t>
            </a:r>
            <a:r>
              <a:rPr lang="en-US" altLang="zh-CN" sz="1000" b="0" baseline="0" dirty="0" smtClean="0">
                <a:latin typeface="+mj-lt"/>
              </a:rPr>
              <a:t> order, for instance that </a:t>
            </a:r>
            <a:r>
              <a:rPr lang="en-US" altLang="zh-CN" sz="1000" b="0" dirty="0" smtClean="0">
                <a:latin typeface="+mj-lt"/>
              </a:rPr>
              <a:t>the Discussion</a:t>
            </a:r>
            <a:r>
              <a:rPr lang="en-US" altLang="zh-CN" sz="1000" b="0" baseline="0" dirty="0" smtClean="0">
                <a:latin typeface="+mj-lt"/>
              </a:rPr>
              <a:t> section </a:t>
            </a:r>
            <a:r>
              <a:rPr lang="en-US" altLang="zh-CN" sz="1000" b="0" dirty="0" smtClean="0">
                <a:latin typeface="+mj-lt"/>
              </a:rPr>
              <a:t>be combined w</a:t>
            </a:r>
            <a:r>
              <a:rPr lang="en-US" altLang="zh-CN" sz="1000" dirty="0" smtClean="0">
                <a:latin typeface="+mj-lt"/>
              </a:rPr>
              <a:t>ith the Conclusion or Results,</a:t>
            </a:r>
            <a:r>
              <a:rPr lang="en-US" altLang="zh-CN" sz="1000" baseline="0" dirty="0" smtClean="0">
                <a:latin typeface="+mj-lt"/>
              </a:rPr>
              <a:t> while other require different or additional sections, for example some require a </a:t>
            </a:r>
            <a:r>
              <a:rPr lang="en-US" altLang="zh-CN" sz="1000" dirty="0" smtClean="0">
                <a:latin typeface="+mj-lt"/>
              </a:rPr>
              <a:t>R &amp; D section. You should read the guide for authors for the specific criteria of your target journal.</a:t>
            </a:r>
          </a:p>
          <a:p>
            <a:pPr marL="240668" indent="-240668">
              <a:spcBef>
                <a:spcPct val="0"/>
              </a:spcBef>
              <a:defRPr/>
            </a:pPr>
            <a:endParaRPr lang="en-US" altLang="zh-CN" sz="1000" dirty="0" smtClean="0">
              <a:latin typeface="+mj-lt"/>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t>2</a:t>
            </a:fld>
            <a:endParaRPr lang="en-GB"/>
          </a:p>
        </p:txBody>
      </p:sp>
    </p:spTree>
    <p:extLst>
      <p:ext uri="{BB962C8B-B14F-4D97-AF65-F5344CB8AC3E}">
        <p14:creationId xmlns:p14="http://schemas.microsoft.com/office/powerpoint/2010/main" val="1137530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 typeface="Wingdings" pitchFamily="2" charset="2"/>
              <a:buNone/>
              <a:defRPr/>
            </a:pPr>
            <a:r>
              <a:rPr lang="en-US" altLang="zh-CN" sz="1000" b="0" dirty="0" smtClean="0">
                <a:solidFill>
                  <a:srgbClr val="292929"/>
                </a:solidFill>
                <a:effectLst>
                  <a:outerShdw blurRad="38100" dist="38100" dir="2700000" algn="tl">
                    <a:srgbClr val="C0C0C0"/>
                  </a:outerShdw>
                </a:effectLst>
                <a:latin typeface="+mn-lt"/>
              </a:rPr>
              <a:t>The discussion section completes</a:t>
            </a:r>
            <a:r>
              <a:rPr lang="en-US" altLang="zh-CN" sz="1000" b="0" baseline="0" dirty="0" smtClean="0">
                <a:solidFill>
                  <a:srgbClr val="292929"/>
                </a:solidFill>
                <a:effectLst>
                  <a:outerShdw blurRad="38100" dist="38100" dir="2700000" algn="tl">
                    <a:srgbClr val="C0C0C0"/>
                  </a:outerShdw>
                </a:effectLst>
                <a:latin typeface="+mn-lt"/>
              </a:rPr>
              <a:t> the main part of the paper. The discussion </a:t>
            </a:r>
            <a:r>
              <a:rPr lang="en-US" altLang="zh-CN" sz="1000" b="0" dirty="0" smtClean="0">
                <a:solidFill>
                  <a:srgbClr val="292929"/>
                </a:solidFill>
                <a:effectLst>
                  <a:outerShdw blurRad="38100" dist="38100" dir="2700000" algn="tl">
                    <a:srgbClr val="C0C0C0"/>
                  </a:outerShdw>
                </a:effectLst>
                <a:latin typeface="+mn-lt"/>
              </a:rPr>
              <a:t>is where you interpret what your results mean and really sell your data. It is arguably the most important</a:t>
            </a:r>
            <a:r>
              <a:rPr lang="en-US" altLang="zh-CN" sz="1000" b="0" baseline="0" dirty="0" smtClean="0">
                <a:solidFill>
                  <a:srgbClr val="292929"/>
                </a:solidFill>
                <a:effectLst>
                  <a:outerShdw blurRad="38100" dist="38100" dir="2700000" algn="tl">
                    <a:srgbClr val="C0C0C0"/>
                  </a:outerShdw>
                </a:effectLst>
                <a:latin typeface="+mn-lt"/>
              </a:rPr>
              <a:t> section of your paper, and from conversations with our editors we know that </a:t>
            </a:r>
            <a:r>
              <a:rPr lang="en-US" altLang="zh-CN" sz="1000" b="0" dirty="0" smtClean="0">
                <a:solidFill>
                  <a:srgbClr val="292929"/>
                </a:solidFill>
                <a:effectLst>
                  <a:outerShdw blurRad="38100" dist="38100" dir="2700000" algn="tl">
                    <a:srgbClr val="C0C0C0"/>
                  </a:outerShdw>
                </a:effectLst>
                <a:latin typeface="+mn-lt"/>
              </a:rPr>
              <a:t>a</a:t>
            </a:r>
            <a:r>
              <a:rPr lang="en-US" altLang="zh-CN" sz="1000" dirty="0" smtClean="0">
                <a:latin typeface="+mn-lt"/>
              </a:rPr>
              <a:t> huge number of manuscripts are rejected because the discussion is weak or only includes</a:t>
            </a:r>
            <a:r>
              <a:rPr lang="en-US" altLang="zh-CN" sz="1000" baseline="0" dirty="0" smtClean="0">
                <a:latin typeface="+mn-lt"/>
              </a:rPr>
              <a:t> a</a:t>
            </a:r>
            <a:r>
              <a:rPr lang="en-US" altLang="zh-CN" sz="1000" dirty="0" smtClean="0">
                <a:latin typeface="+mn-lt"/>
              </a:rPr>
              <a:t> mere description</a:t>
            </a:r>
            <a:r>
              <a:rPr lang="en-US" altLang="zh-CN" sz="1000" baseline="0" dirty="0" smtClean="0">
                <a:latin typeface="+mn-lt"/>
              </a:rPr>
              <a:t> of the results</a:t>
            </a:r>
            <a:r>
              <a:rPr lang="en-US" altLang="zh-CN" sz="1000" dirty="0" smtClean="0">
                <a:latin typeface="+mn-lt"/>
              </a:rPr>
              <a:t>.</a:t>
            </a:r>
          </a:p>
          <a:p>
            <a:pPr eaLnBrk="1" hangingPunct="1">
              <a:buFont typeface="Wingdings" pitchFamily="2" charset="2"/>
              <a:buNone/>
              <a:defRPr/>
            </a:pPr>
            <a:endParaRPr lang="en-US" altLang="zh-CN" sz="1000" dirty="0" smtClean="0">
              <a:latin typeface="+mn-lt"/>
            </a:endParaRPr>
          </a:p>
          <a:p>
            <a:pPr eaLnBrk="1" hangingPunct="1">
              <a:buFont typeface="Wingdings" pitchFamily="2" charset="2"/>
              <a:buNone/>
              <a:defRPr/>
            </a:pPr>
            <a:r>
              <a:rPr lang="en-US" altLang="zh-CN" sz="1000" dirty="0" smtClean="0">
                <a:latin typeface="+mn-lt"/>
              </a:rPr>
              <a:t>You</a:t>
            </a:r>
            <a:r>
              <a:rPr lang="en-US" altLang="zh-CN" sz="1000" baseline="0" dirty="0" smtClean="0">
                <a:latin typeface="+mn-lt"/>
              </a:rPr>
              <a:t> should make sure that </a:t>
            </a:r>
            <a:r>
              <a:rPr lang="en-US" altLang="zh-CN" sz="1000" dirty="0" smtClean="0">
                <a:latin typeface="+mn-lt"/>
              </a:rPr>
              <a:t>the discussion corresponds to and complements the results. You should not simply repeat the results here</a:t>
            </a:r>
            <a:r>
              <a:rPr lang="en-US" altLang="zh-CN" sz="1000" baseline="0" dirty="0" smtClean="0">
                <a:latin typeface="+mn-lt"/>
              </a:rPr>
              <a:t> and the sub-sections I mentioned earlier should help to enable this cross referencing and avoid you needing to repeat what you have said before under the results section.</a:t>
            </a:r>
          </a:p>
          <a:p>
            <a:pPr eaLnBrk="1" hangingPunct="1">
              <a:buFont typeface="Wingdings" pitchFamily="2" charset="2"/>
              <a:buNone/>
              <a:defRPr/>
            </a:pPr>
            <a:endParaRPr lang="en-US" altLang="zh-CN" sz="1000" dirty="0" smtClean="0">
              <a:latin typeface="+mn-lt"/>
            </a:endParaRPr>
          </a:p>
          <a:p>
            <a:pPr eaLnBrk="1" hangingPunct="1">
              <a:buFont typeface="Wingdings" pitchFamily="2" charset="2"/>
              <a:buNone/>
              <a:defRPr/>
            </a:pPr>
            <a:r>
              <a:rPr lang="en-US" altLang="zh-CN" sz="1000" dirty="0" smtClean="0">
                <a:latin typeface="+mn-lt"/>
              </a:rPr>
              <a:t>The</a:t>
            </a:r>
            <a:r>
              <a:rPr lang="en-US" altLang="zh-CN" sz="1000" baseline="0" dirty="0" smtClean="0">
                <a:latin typeface="+mn-lt"/>
              </a:rPr>
              <a:t> best discussions go further than the results of the study in question, and </a:t>
            </a:r>
            <a:r>
              <a:rPr lang="en-US" altLang="zh-CN" sz="1000" dirty="0" smtClean="0">
                <a:latin typeface="+mn-lt"/>
              </a:rPr>
              <a:t>compare other previously published results. Critically</a:t>
            </a:r>
            <a:r>
              <a:rPr lang="en-US" altLang="zh-CN" sz="1000" baseline="0" dirty="0" smtClean="0">
                <a:latin typeface="+mn-lt"/>
              </a:rPr>
              <a:t> you should not</a:t>
            </a:r>
            <a:r>
              <a:rPr lang="en-US" altLang="zh-CN" sz="1000" dirty="0" smtClean="0">
                <a:latin typeface="+mn-lt"/>
              </a:rPr>
              <a:t> ignore work in disagreement with yours – confront it and convince the reader why your</a:t>
            </a:r>
            <a:r>
              <a:rPr lang="en-US" altLang="zh-CN" sz="1000" baseline="0" dirty="0" smtClean="0">
                <a:latin typeface="+mn-lt"/>
              </a:rPr>
              <a:t> results </a:t>
            </a:r>
            <a:r>
              <a:rPr lang="en-US" altLang="zh-CN" sz="1000" dirty="0" smtClean="0">
                <a:latin typeface="+mn-lt"/>
              </a:rPr>
              <a:t>are correct or better.</a:t>
            </a:r>
          </a:p>
          <a:p>
            <a:pPr eaLnBrk="1" hangingPunct="1">
              <a:defRPr/>
            </a:pPr>
            <a:endParaRPr lang="en-US" altLang="zh-CN" sz="1000" dirty="0" smtClean="0">
              <a:latin typeface="+mn-lt"/>
            </a:endParaRPr>
          </a:p>
          <a:p>
            <a:pPr eaLnBrk="1" hangingPunct="1">
              <a:defRPr/>
            </a:pPr>
            <a:r>
              <a:rPr lang="en-US" altLang="zh-CN" sz="1000" b="0" dirty="0" smtClean="0">
                <a:latin typeface="+mn-lt"/>
              </a:rPr>
              <a:t>You should</a:t>
            </a:r>
            <a:r>
              <a:rPr lang="en-US" altLang="zh-CN" sz="1000" b="0" baseline="0" dirty="0" smtClean="0">
                <a:latin typeface="+mn-lt"/>
              </a:rPr>
              <a:t> b</a:t>
            </a:r>
            <a:r>
              <a:rPr lang="en-US" altLang="zh-CN" sz="1000" b="0" dirty="0" smtClean="0">
                <a:latin typeface="+mn-lt"/>
              </a:rPr>
              <a:t>e careful:</a:t>
            </a:r>
          </a:p>
          <a:p>
            <a:pPr eaLnBrk="1" hangingPunct="1">
              <a:defRPr/>
            </a:pPr>
            <a:r>
              <a:rPr lang="en-US" altLang="zh-CN" sz="1000" b="0" dirty="0" smtClean="0">
                <a:latin typeface="+mn-lt"/>
              </a:rPr>
              <a:t>- To avoid</a:t>
            </a:r>
            <a:r>
              <a:rPr lang="en-US" altLang="zh-CN" sz="1000" b="0" baseline="0" dirty="0" smtClean="0">
                <a:latin typeface="+mn-lt"/>
              </a:rPr>
              <a:t> </a:t>
            </a:r>
            <a:r>
              <a:rPr lang="en-US" altLang="zh-CN" sz="1000" b="0" dirty="0" smtClean="0">
                <a:latin typeface="+mn-lt"/>
              </a:rPr>
              <a:t>statements that go beyond what your results can support</a:t>
            </a:r>
          </a:p>
          <a:p>
            <a:pPr eaLnBrk="1" hangingPunct="1">
              <a:defRPr/>
            </a:pPr>
            <a:r>
              <a:rPr lang="en-US" altLang="zh-CN" sz="1000" b="0" dirty="0" smtClean="0">
                <a:latin typeface="+mn-lt"/>
              </a:rPr>
              <a:t>- To avoid non-specific expressions such as “higher temperature” or “at a lower rate”; use quantitative descriptions instead such as: the temperature increased</a:t>
            </a:r>
            <a:r>
              <a:rPr lang="en-US" altLang="zh-CN" sz="1000" b="0" baseline="0" dirty="0" smtClean="0">
                <a:latin typeface="+mn-lt"/>
              </a:rPr>
              <a:t> by</a:t>
            </a:r>
            <a:r>
              <a:rPr lang="en-US" altLang="zh-CN" sz="1000" b="0" dirty="0" smtClean="0">
                <a:latin typeface="+mn-lt"/>
              </a:rPr>
              <a:t> x degrees Fahrenheit; following</a:t>
            </a:r>
            <a:r>
              <a:rPr lang="en-US" altLang="zh-CN" sz="1000" b="0" baseline="0" dirty="0" smtClean="0">
                <a:latin typeface="+mn-lt"/>
              </a:rPr>
              <a:t> exercise the rate of burn increased to y kcal/min. </a:t>
            </a:r>
            <a:endParaRPr lang="en-US" altLang="zh-CN" sz="1000" b="0" dirty="0" smtClean="0">
              <a:latin typeface="+mn-lt"/>
            </a:endParaRPr>
          </a:p>
          <a:p>
            <a:pPr eaLnBrk="1" hangingPunct="1">
              <a:defRPr/>
            </a:pPr>
            <a:r>
              <a:rPr lang="en-US" altLang="zh-CN" sz="1000" b="0" dirty="0" smtClean="0">
                <a:latin typeface="+mn-lt"/>
              </a:rPr>
              <a:t>- To avoid new terms not already defined or mentioned in your paper</a:t>
            </a:r>
          </a:p>
          <a:p>
            <a:pPr eaLnBrk="1" hangingPunct="1">
              <a:buFont typeface="Wingdings" pitchFamily="2" charset="2"/>
              <a:buNone/>
              <a:defRPr/>
            </a:pPr>
            <a:endParaRPr lang="en-US" altLang="zh-CN" sz="1000" dirty="0" smtClean="0">
              <a:solidFill>
                <a:srgbClr val="292929"/>
              </a:solidFill>
              <a:effectLst>
                <a:outerShdw blurRad="38100" dist="38100" dir="2700000" algn="tl">
                  <a:srgbClr val="C0C0C0"/>
                </a:outerShdw>
              </a:effectLst>
              <a:latin typeface="+mn-lt"/>
            </a:endParaRPr>
          </a:p>
          <a:p>
            <a:pPr eaLnBrk="1" hangingPunct="1">
              <a:defRPr/>
            </a:pPr>
            <a:r>
              <a:rPr lang="en-US" altLang="zh-CN" sz="1000" dirty="0" smtClean="0">
                <a:solidFill>
                  <a:srgbClr val="292929"/>
                </a:solidFill>
                <a:latin typeface="+mn-lt"/>
              </a:rPr>
              <a:t>At this stage you may </a:t>
            </a:r>
            <a:r>
              <a:rPr lang="en-US" altLang="zh-CN" sz="1000" dirty="0" err="1" smtClean="0">
                <a:solidFill>
                  <a:srgbClr val="292929"/>
                </a:solidFill>
                <a:latin typeface="+mn-lt"/>
              </a:rPr>
              <a:t>realise</a:t>
            </a:r>
            <a:r>
              <a:rPr lang="en-US" altLang="zh-CN" sz="1000" dirty="0" smtClean="0">
                <a:solidFill>
                  <a:srgbClr val="292929"/>
                </a:solidFill>
                <a:latin typeface="+mn-lt"/>
              </a:rPr>
              <a:t> that you are not able to support your story because some critical items have not been studied substantially, and if so you will need to perform</a:t>
            </a:r>
            <a:r>
              <a:rPr lang="en-US" altLang="zh-CN" sz="1000" baseline="0" dirty="0" smtClean="0">
                <a:solidFill>
                  <a:srgbClr val="292929"/>
                </a:solidFill>
                <a:latin typeface="+mn-lt"/>
              </a:rPr>
              <a:t> </a:t>
            </a:r>
            <a:r>
              <a:rPr lang="en-US" altLang="zh-CN" sz="1000" dirty="0" smtClean="0">
                <a:solidFill>
                  <a:srgbClr val="292929"/>
                </a:solidFill>
                <a:latin typeface="+mn-lt"/>
              </a:rPr>
              <a:t>further experiments.</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11</a:t>
            </a:fld>
            <a:endParaRPr lang="en-GB" dirty="0"/>
          </a:p>
        </p:txBody>
      </p:sp>
    </p:spTree>
    <p:extLst>
      <p:ext uri="{BB962C8B-B14F-4D97-AF65-F5344CB8AC3E}">
        <p14:creationId xmlns:p14="http://schemas.microsoft.com/office/powerpoint/2010/main" val="1927338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None/>
              <a:tabLst/>
              <a:defRPr/>
            </a:pPr>
            <a:r>
              <a:rPr lang="en-US" altLang="zh-CN" sz="1000" dirty="0" smtClean="0">
                <a:latin typeface="+mj-lt"/>
              </a:rPr>
              <a:t>Now to the final sections.</a:t>
            </a:r>
            <a:r>
              <a:rPr lang="en-US" altLang="zh-CN" sz="1000" baseline="0" dirty="0" smtClean="0">
                <a:latin typeface="+mj-lt"/>
              </a:rPr>
              <a:t> </a:t>
            </a:r>
            <a:r>
              <a:rPr lang="en-US" altLang="zh-CN" sz="1000" dirty="0" smtClean="0">
                <a:latin typeface="+mj-lt"/>
              </a:rPr>
              <a:t>In the conclusion</a:t>
            </a:r>
            <a:r>
              <a:rPr lang="en-US" altLang="zh-CN" sz="1000" baseline="0" dirty="0" smtClean="0">
                <a:latin typeface="+mj-lt"/>
              </a:rPr>
              <a:t> you should clearly explain </a:t>
            </a:r>
            <a:r>
              <a:rPr lang="en-US" altLang="zh-CN" sz="1000" dirty="0" smtClean="0">
                <a:latin typeface="+mj-lt"/>
              </a:rPr>
              <a:t>how your work advances the field of study.</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GB" altLang="zh-CN" sz="1000" dirty="0" smtClean="0">
              <a:latin typeface="+mj-lt"/>
            </a:endParaRPr>
          </a:p>
          <a:p>
            <a:pPr marL="228600" marR="0" indent="-228600" algn="l" defTabSz="914400" rtl="0" eaLnBrk="1" fontAlgn="auto" latinLnBrk="0" hangingPunct="1">
              <a:lnSpc>
                <a:spcPct val="100000"/>
              </a:lnSpc>
              <a:spcBef>
                <a:spcPts val="0"/>
              </a:spcBef>
              <a:spcAft>
                <a:spcPts val="0"/>
              </a:spcAft>
              <a:buClrTx/>
              <a:buSzTx/>
              <a:buFontTx/>
              <a:buNone/>
              <a:tabLst/>
              <a:defRPr/>
            </a:pPr>
            <a:r>
              <a:rPr lang="en-US" altLang="zh-CN" sz="1000" baseline="0" dirty="0" smtClean="0">
                <a:latin typeface="+mj-lt"/>
              </a:rPr>
              <a:t>You should take care not </a:t>
            </a:r>
            <a:r>
              <a:rPr lang="en-US" altLang="zh-CN" sz="1000" dirty="0" smtClean="0">
                <a:latin typeface="+mj-lt"/>
              </a:rPr>
              <a:t>to simply</a:t>
            </a:r>
            <a:r>
              <a:rPr lang="en-US" altLang="zh-CN" sz="1000" baseline="0" dirty="0" smtClean="0">
                <a:latin typeface="+mj-lt"/>
              </a:rPr>
              <a:t> repeat</a:t>
            </a:r>
            <a:r>
              <a:rPr lang="en-US" altLang="zh-CN" sz="1000" dirty="0" smtClean="0">
                <a:latin typeface="+mj-lt"/>
              </a:rPr>
              <a:t> the experimental results.</a:t>
            </a:r>
            <a:r>
              <a:rPr lang="en-US" altLang="zh-CN" sz="1000" baseline="0" dirty="0" smtClean="0">
                <a:latin typeface="+mj-lt"/>
              </a:rPr>
              <a:t> You should rather i</a:t>
            </a:r>
            <a:r>
              <a:rPr lang="en-US" altLang="zh-CN" sz="1000" dirty="0" smtClean="0">
                <a:latin typeface="+mj-lt"/>
              </a:rPr>
              <a:t>ndicate uses, extensions, or applications of the work </a:t>
            </a:r>
            <a:r>
              <a:rPr lang="en-GB" sz="1000" dirty="0" smtClean="0">
                <a:solidFill>
                  <a:schemeClr val="tx1"/>
                </a:solidFill>
                <a:latin typeface="+mj-lt"/>
                <a:ea typeface="宋体" pitchFamily="2" charset="-122"/>
                <a:cs typeface="Arial" pitchFamily="34" charset="0"/>
              </a:rPr>
              <a:t>but do not overreach, hence statements such as “this method can potentially be used…” do not belong to the conclusions.</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altLang="zh-CN" sz="1000" dirty="0" smtClean="0">
              <a:latin typeface="+mj-lt"/>
            </a:endParaRPr>
          </a:p>
          <a:p>
            <a:pPr marL="228600" marR="0" indent="-228600" algn="l" defTabSz="914400" rtl="0" eaLnBrk="1" fontAlgn="auto" latinLnBrk="0" hangingPunct="1">
              <a:lnSpc>
                <a:spcPct val="100000"/>
              </a:lnSpc>
              <a:spcBef>
                <a:spcPts val="0"/>
              </a:spcBef>
              <a:spcAft>
                <a:spcPts val="0"/>
              </a:spcAft>
              <a:buClrTx/>
              <a:buSzTx/>
              <a:buFontTx/>
              <a:buNone/>
              <a:tabLst/>
              <a:defRPr/>
            </a:pPr>
            <a:r>
              <a:rPr lang="en-US" altLang="zh-CN" sz="1000" dirty="0" smtClean="0">
                <a:latin typeface="+mj-lt"/>
              </a:rPr>
              <a:t>You can suggest future experiments that build on your work and point out any relevant</a:t>
            </a:r>
            <a:r>
              <a:rPr lang="en-US" altLang="zh-CN" sz="1000" baseline="0" dirty="0" smtClean="0">
                <a:latin typeface="+mj-lt"/>
              </a:rPr>
              <a:t> </a:t>
            </a:r>
            <a:r>
              <a:rPr lang="en-US" altLang="zh-CN" sz="1000" dirty="0" smtClean="0">
                <a:latin typeface="+mj-lt"/>
              </a:rPr>
              <a:t>experiments that may already be underway.</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GB" altLang="zh-CN" sz="1000" dirty="0" smtClean="0">
              <a:latin typeface="+mj-lt"/>
            </a:endParaRPr>
          </a:p>
          <a:p>
            <a:pPr marL="228600" marR="0" indent="-228600" algn="l" defTabSz="914400" rtl="0" eaLnBrk="1" fontAlgn="auto" latinLnBrk="0" hangingPunct="1">
              <a:lnSpc>
                <a:spcPct val="100000"/>
              </a:lnSpc>
              <a:spcBef>
                <a:spcPts val="0"/>
              </a:spcBef>
              <a:spcAft>
                <a:spcPts val="0"/>
              </a:spcAft>
              <a:buClrTx/>
              <a:buSzTx/>
              <a:buFontTx/>
              <a:buNone/>
              <a:tabLst/>
              <a:defRPr/>
            </a:pPr>
            <a:r>
              <a:rPr lang="en-US" altLang="zh-CN" sz="1000" baseline="0" dirty="0" smtClean="0">
                <a:latin typeface="+mj-lt"/>
              </a:rPr>
              <a:t>The conclusions should also be distinct from the abstract as they serve a different purpose, although some of the same messages may be included.</a:t>
            </a:r>
            <a:endParaRPr lang="en-US" altLang="zh-CN" sz="1000" dirty="0" smtClean="0">
              <a:latin typeface="+mj-lt"/>
            </a:endParaRP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altLang="zh-CN" sz="1000" dirty="0" smtClean="0">
              <a:latin typeface="+mj-lt"/>
            </a:endParaRPr>
          </a:p>
          <a:p>
            <a:pPr marL="228600" marR="0" indent="-228600" algn="l" defTabSz="914400" rtl="0" eaLnBrk="1" fontAlgn="auto" latinLnBrk="0" hangingPunct="1">
              <a:lnSpc>
                <a:spcPct val="100000"/>
              </a:lnSpc>
              <a:spcBef>
                <a:spcPts val="0"/>
              </a:spcBef>
              <a:spcAft>
                <a:spcPts val="0"/>
              </a:spcAft>
              <a:buClrTx/>
              <a:buSzTx/>
              <a:buFontTx/>
              <a:buNone/>
              <a:tabLst/>
              <a:defRPr/>
            </a:pPr>
            <a:r>
              <a:rPr lang="en-US" altLang="zh-CN" sz="1000" dirty="0" smtClean="0">
                <a:latin typeface="+mj-lt"/>
              </a:rPr>
              <a:t>The conclusion should be clear to help the reviewers and editors judge your work and its impact.</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12</a:t>
            </a:fld>
            <a:endParaRPr lang="en-GB" dirty="0"/>
          </a:p>
        </p:txBody>
      </p:sp>
    </p:spTree>
    <p:extLst>
      <p:ext uri="{BB962C8B-B14F-4D97-AF65-F5344CB8AC3E}">
        <p14:creationId xmlns:p14="http://schemas.microsoft.com/office/powerpoint/2010/main" val="2929582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39363">
              <a:defRPr/>
            </a:pPr>
            <a:r>
              <a:rPr lang="en-GB" sz="1000" b="0" kern="1200" dirty="0" smtClean="0">
                <a:solidFill>
                  <a:schemeClr val="tx1"/>
                </a:solidFill>
                <a:latin typeface="+mn-lt"/>
                <a:ea typeface="+mn-ea"/>
                <a:cs typeface="+mn-cs"/>
              </a:rPr>
              <a:t>The Acknowledgements section is</a:t>
            </a:r>
            <a:r>
              <a:rPr lang="en-GB" sz="1000" b="0" kern="1200" baseline="0" dirty="0" smtClean="0">
                <a:solidFill>
                  <a:schemeClr val="tx1"/>
                </a:solidFill>
                <a:latin typeface="+mn-lt"/>
                <a:ea typeface="+mn-ea"/>
                <a:cs typeface="+mn-cs"/>
              </a:rPr>
              <a:t> </a:t>
            </a:r>
            <a:r>
              <a:rPr lang="en-GB" sz="1000" kern="1200" dirty="0" smtClean="0">
                <a:solidFill>
                  <a:schemeClr val="tx1"/>
                </a:solidFill>
                <a:latin typeface="+mn-lt"/>
                <a:ea typeface="+mn-ea"/>
                <a:cs typeface="+mn-cs"/>
              </a:rPr>
              <a:t>where you can acknowledge the names of the important people</a:t>
            </a:r>
            <a:r>
              <a:rPr lang="en-GB" sz="1000" kern="1200" baseline="0" dirty="0" smtClean="0">
                <a:solidFill>
                  <a:schemeClr val="tx1"/>
                </a:solidFill>
                <a:latin typeface="+mn-lt"/>
                <a:ea typeface="+mn-ea"/>
                <a:cs typeface="+mn-cs"/>
              </a:rPr>
              <a:t> or entities who have helped you</a:t>
            </a:r>
            <a:r>
              <a:rPr lang="en-GB" sz="1000" kern="1200" dirty="0" smtClean="0">
                <a:solidFill>
                  <a:schemeClr val="tx1"/>
                </a:solidFill>
                <a:latin typeface="+mn-lt"/>
                <a:ea typeface="+mn-ea"/>
                <a:cs typeface="+mn-cs"/>
              </a:rPr>
              <a:t>, but who do</a:t>
            </a:r>
            <a:r>
              <a:rPr lang="en-GB" sz="1000" kern="1200" baseline="0" dirty="0" smtClean="0">
                <a:solidFill>
                  <a:schemeClr val="tx1"/>
                </a:solidFill>
                <a:latin typeface="+mn-lt"/>
                <a:ea typeface="+mn-ea"/>
                <a:cs typeface="+mn-cs"/>
              </a:rPr>
              <a:t> not fulfil the criteria for authorship which we will cover later in the ethics section</a:t>
            </a:r>
            <a:r>
              <a:rPr lang="en-GB" sz="1000" kern="1200" dirty="0" smtClean="0">
                <a:solidFill>
                  <a:schemeClr val="tx1"/>
                </a:solidFill>
                <a:latin typeface="+mn-lt"/>
                <a:ea typeface="+mn-ea"/>
                <a:cs typeface="+mn-cs"/>
              </a:rPr>
              <a:t>. Examples include:</a:t>
            </a:r>
            <a:r>
              <a:rPr lang="en-GB" sz="1000" kern="1200" baseline="0" dirty="0" smtClean="0">
                <a:solidFill>
                  <a:schemeClr val="tx1"/>
                </a:solidFill>
                <a:latin typeface="+mn-lt"/>
                <a:ea typeface="+mn-ea"/>
                <a:cs typeface="+mn-cs"/>
              </a:rPr>
              <a:t> </a:t>
            </a:r>
            <a:r>
              <a:rPr lang="en-GB" sz="1000" kern="1200" dirty="0" smtClean="0">
                <a:solidFill>
                  <a:schemeClr val="tx1"/>
                </a:solidFill>
                <a:latin typeface="+mn-lt"/>
                <a:ea typeface="+mn-ea"/>
                <a:cs typeface="+mn-cs"/>
              </a:rPr>
              <a:t>advisors, financial supporters, proof readers and suppliers.</a:t>
            </a:r>
            <a:endParaRPr lang="en-US" sz="1000" dirty="0"/>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13</a:t>
            </a:fld>
            <a:endParaRPr lang="en-GB" dirty="0"/>
          </a:p>
        </p:txBody>
      </p:sp>
    </p:spTree>
    <p:extLst>
      <p:ext uri="{BB962C8B-B14F-4D97-AF65-F5344CB8AC3E}">
        <p14:creationId xmlns:p14="http://schemas.microsoft.com/office/powerpoint/2010/main" val="1381980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altLang="zh-CN" sz="1000" dirty="0" smtClean="0">
                <a:latin typeface="+mn-lt"/>
              </a:rPr>
              <a:t>Finally</a:t>
            </a:r>
            <a:r>
              <a:rPr lang="en-US" altLang="zh-CN" sz="1000" baseline="0" dirty="0" smtClean="0">
                <a:latin typeface="+mn-lt"/>
              </a:rPr>
              <a:t> – references. </a:t>
            </a:r>
            <a:r>
              <a:rPr lang="en-US" altLang="zh-CN" sz="1000" dirty="0" smtClean="0">
                <a:latin typeface="+mn-lt"/>
              </a:rPr>
              <a:t>The reference</a:t>
            </a:r>
            <a:r>
              <a:rPr lang="en-US" altLang="zh-CN" sz="1000" baseline="0" dirty="0" smtClean="0">
                <a:latin typeface="+mn-lt"/>
              </a:rPr>
              <a:t> list is </a:t>
            </a:r>
            <a:r>
              <a:rPr lang="en-US" altLang="zh-CN" sz="1000" dirty="0" smtClean="0">
                <a:latin typeface="+mn-lt"/>
              </a:rPr>
              <a:t>where you cite the main scientific publications your work is based</a:t>
            </a:r>
            <a:r>
              <a:rPr lang="en-US" altLang="zh-CN" sz="1000" baseline="0" dirty="0" smtClean="0">
                <a:latin typeface="+mn-lt"/>
              </a:rPr>
              <a:t> on</a:t>
            </a:r>
            <a:r>
              <a:rPr lang="en-US" altLang="zh-CN" sz="1000" dirty="0" smtClean="0">
                <a:latin typeface="+mn-lt"/>
              </a:rPr>
              <a:t>. </a:t>
            </a:r>
            <a:br>
              <a:rPr lang="en-US" altLang="zh-CN" sz="1000" dirty="0" smtClean="0">
                <a:latin typeface="+mn-lt"/>
              </a:rPr>
            </a:br>
            <a:endParaRPr lang="en-US" altLang="zh-CN" sz="1000" dirty="0" smtClean="0">
              <a:latin typeface="+mn-lt"/>
            </a:endParaRPr>
          </a:p>
          <a:p>
            <a:pPr marL="228600" indent="-228600" eaLnBrk="1" hangingPunct="1"/>
            <a:r>
              <a:rPr lang="en-US" altLang="zh-CN" sz="1000" b="0" dirty="0" smtClean="0">
                <a:latin typeface="+mn-lt"/>
              </a:rPr>
              <a:t>Some tips</a:t>
            </a:r>
            <a:r>
              <a:rPr lang="en-US" altLang="zh-CN" sz="1000" b="0" baseline="0" dirty="0" smtClean="0">
                <a:latin typeface="+mn-lt"/>
              </a:rPr>
              <a:t> to help you:</a:t>
            </a:r>
          </a:p>
          <a:p>
            <a:pPr marL="228600" indent="-228600" eaLnBrk="1" hangingPunct="1">
              <a:buFontTx/>
              <a:buAutoNum type="arabicPeriod"/>
            </a:pPr>
            <a:r>
              <a:rPr lang="en-US" sz="1000" dirty="0" smtClean="0">
                <a:latin typeface="+mn-lt"/>
              </a:rPr>
              <a:t>Do not include too many references, especially</a:t>
            </a:r>
            <a:r>
              <a:rPr lang="en-US" sz="1000" baseline="0" dirty="0" smtClean="0">
                <a:latin typeface="+mn-lt"/>
              </a:rPr>
              <a:t> if they are only tangentially related to your work.</a:t>
            </a:r>
            <a:endParaRPr lang="en-US" sz="1000" dirty="0" smtClean="0">
              <a:latin typeface="+mn-lt"/>
            </a:endParaRPr>
          </a:p>
          <a:p>
            <a:pPr marL="228600" indent="-228600" eaLnBrk="1" hangingPunct="1">
              <a:buFontTx/>
              <a:buAutoNum type="arabicPeriod"/>
            </a:pPr>
            <a:r>
              <a:rPr lang="en-US" sz="1000" dirty="0" smtClean="0">
                <a:latin typeface="+mn-lt"/>
              </a:rPr>
              <a:t>Always ensure that you have fully absorbed and understood the material you are referencing.</a:t>
            </a:r>
            <a:r>
              <a:rPr lang="en-US" sz="1000" baseline="0" dirty="0" smtClean="0">
                <a:latin typeface="+mn-lt"/>
              </a:rPr>
              <a:t> D</a:t>
            </a:r>
            <a:r>
              <a:rPr lang="en-US" sz="1000" dirty="0" smtClean="0">
                <a:latin typeface="+mn-lt"/>
              </a:rPr>
              <a:t>o not just rely on reading just the abstract, excerpts, mentions in other</a:t>
            </a:r>
            <a:r>
              <a:rPr lang="en-US" sz="1000" baseline="0" dirty="0" smtClean="0">
                <a:latin typeface="+mn-lt"/>
              </a:rPr>
              <a:t> papers,</a:t>
            </a:r>
            <a:r>
              <a:rPr lang="en-US" sz="1000" dirty="0" smtClean="0">
                <a:latin typeface="+mn-lt"/>
              </a:rPr>
              <a:t> or isolated sentences. Know what you’re referencing!</a:t>
            </a:r>
          </a:p>
          <a:p>
            <a:pPr marL="228600" indent="-228600" eaLnBrk="1" hangingPunct="1">
              <a:buFontTx/>
              <a:buAutoNum type="arabicPeriod"/>
            </a:pPr>
            <a:r>
              <a:rPr lang="en-US" sz="1000" dirty="0" smtClean="0">
                <a:latin typeface="+mn-lt"/>
              </a:rPr>
              <a:t>Avoid excessive self-citations of your own work or from a single region or institute to ensure that you are demonstrating your understanding</a:t>
            </a:r>
            <a:r>
              <a:rPr lang="en-US" sz="1000" baseline="0" dirty="0" smtClean="0">
                <a:latin typeface="+mn-lt"/>
              </a:rPr>
              <a:t> of the full, broad, and international literature, including from research groups with whom you disagree, where applicable</a:t>
            </a:r>
            <a:r>
              <a:rPr lang="en-US" sz="1000" dirty="0" smtClean="0">
                <a:latin typeface="+mn-lt"/>
              </a:rPr>
              <a:t>.</a:t>
            </a:r>
          </a:p>
          <a:p>
            <a:pPr marL="228600" indent="-228600">
              <a:buFont typeface="+mj-lt"/>
              <a:buAutoNum type="arabicPeriod"/>
            </a:pPr>
            <a:r>
              <a:rPr lang="en-US" sz="1000" dirty="0" smtClean="0">
                <a:latin typeface="+mn-lt"/>
              </a:rPr>
              <a:t>Check the Guide for Authors to ensure the proper format or</a:t>
            </a:r>
            <a:r>
              <a:rPr lang="en-US" sz="1000" baseline="0" dirty="0" smtClean="0">
                <a:latin typeface="+mn-lt"/>
              </a:rPr>
              <a:t> requirements in terms of the maximum number of references that may be included</a:t>
            </a:r>
            <a:r>
              <a:rPr lang="en-US" sz="1000" dirty="0" smtClean="0">
                <a:latin typeface="+mn-lt"/>
              </a:rPr>
              <a:t>. </a:t>
            </a:r>
          </a:p>
          <a:p>
            <a:pPr marL="228600" indent="-228600">
              <a:buFont typeface="+mj-lt"/>
              <a:buAutoNum type="arabicPeriod"/>
            </a:pPr>
            <a:r>
              <a:rPr lang="en-GB" sz="1000" dirty="0" smtClean="0">
                <a:latin typeface="+mn-lt"/>
              </a:rPr>
              <a:t>Consider</a:t>
            </a:r>
            <a:r>
              <a:rPr lang="en-GB" sz="1000" baseline="0" dirty="0" smtClean="0">
                <a:latin typeface="+mn-lt"/>
              </a:rPr>
              <a:t> using a reference manager, such as </a:t>
            </a:r>
            <a:r>
              <a:rPr lang="en-GB" sz="1000" baseline="0" dirty="0" err="1" smtClean="0">
                <a:latin typeface="+mn-lt"/>
              </a:rPr>
              <a:t>Mendeley</a:t>
            </a:r>
            <a:r>
              <a:rPr lang="en-GB" sz="1000" baseline="0" dirty="0" smtClean="0">
                <a:latin typeface="+mn-lt"/>
              </a:rPr>
              <a:t>, to build up your reference list simply and with consistent formatting to the journal’s required style, if applicable.</a:t>
            </a:r>
            <a:endParaRPr lang="en-US" sz="1000" dirty="0" smtClean="0"/>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14</a:t>
            </a:fld>
            <a:endParaRPr lang="en-GB" dirty="0"/>
          </a:p>
        </p:txBody>
      </p:sp>
    </p:spTree>
    <p:extLst>
      <p:ext uri="{BB962C8B-B14F-4D97-AF65-F5344CB8AC3E}">
        <p14:creationId xmlns:p14="http://schemas.microsoft.com/office/powerpoint/2010/main" val="221299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GB" sz="1000" kern="1200" dirty="0" smtClean="0">
                <a:solidFill>
                  <a:schemeClr val="tx1"/>
                </a:solidFill>
                <a:effectLst/>
                <a:latin typeface="+mn-lt"/>
                <a:ea typeface="+mn-ea"/>
                <a:cs typeface="+mn-cs"/>
              </a:rPr>
              <a:t>For most scientific fields, the most efficient way is to regard the manuscript as a wall and build it brick by brick. I would suggest that</a:t>
            </a:r>
            <a:r>
              <a:rPr lang="en-GB" sz="1000" kern="1200" baseline="0" dirty="0" smtClean="0">
                <a:solidFill>
                  <a:schemeClr val="tx1"/>
                </a:solidFill>
                <a:effectLst/>
                <a:latin typeface="+mn-lt"/>
                <a:ea typeface="+mn-ea"/>
                <a:cs typeface="+mn-cs"/>
              </a:rPr>
              <a:t> you follow a different </a:t>
            </a:r>
            <a:r>
              <a:rPr lang="en-GB" sz="1000" kern="1200" dirty="0" smtClean="0">
                <a:solidFill>
                  <a:schemeClr val="tx1"/>
                </a:solidFill>
                <a:effectLst/>
                <a:latin typeface="+mn-lt"/>
                <a:ea typeface="+mn-ea"/>
                <a:cs typeface="+mn-cs"/>
              </a:rPr>
              <a:t>sequence for writing the article than you do</a:t>
            </a:r>
            <a:r>
              <a:rPr lang="en-GB" sz="1000" kern="1200" baseline="0" dirty="0" smtClean="0">
                <a:solidFill>
                  <a:schemeClr val="tx1"/>
                </a:solidFill>
                <a:effectLst/>
                <a:latin typeface="+mn-lt"/>
                <a:ea typeface="+mn-ea"/>
                <a:cs typeface="+mn-cs"/>
              </a:rPr>
              <a:t> for</a:t>
            </a:r>
            <a:r>
              <a:rPr lang="en-GB" sz="1000" kern="1200" dirty="0" smtClean="0">
                <a:solidFill>
                  <a:schemeClr val="tx1"/>
                </a:solidFill>
                <a:effectLst/>
                <a:latin typeface="+mn-lt"/>
                <a:ea typeface="+mn-ea"/>
                <a:cs typeface="+mn-cs"/>
              </a:rPr>
              <a:t> reading it.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sz="10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00" kern="1200" dirty="0" smtClean="0">
                <a:solidFill>
                  <a:schemeClr val="tx1"/>
                </a:solidFill>
                <a:effectLst/>
                <a:latin typeface="+mn-lt"/>
                <a:ea typeface="+mn-ea"/>
                <a:cs typeface="+mn-cs"/>
              </a:rPr>
              <a:t>Start with producing your tables and figures, with captions/legends</a:t>
            </a:r>
            <a:r>
              <a:rPr lang="en-GB" sz="1000" kern="1200" baseline="0" dirty="0" smtClean="0">
                <a:solidFill>
                  <a:schemeClr val="tx1"/>
                </a:solidFill>
                <a:effectLst/>
                <a:latin typeface="+mn-lt"/>
                <a:ea typeface="+mn-ea"/>
                <a:cs typeface="+mn-cs"/>
              </a:rPr>
              <a:t> since the data is central to the paper.</a:t>
            </a:r>
            <a:endParaRPr lang="en-GB" sz="10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00" kern="1200" dirty="0" smtClean="0">
                <a:solidFill>
                  <a:schemeClr val="tx1"/>
                </a:solidFill>
                <a:effectLst/>
                <a:latin typeface="+mn-lt"/>
                <a:ea typeface="+mn-ea"/>
                <a:cs typeface="+mn-cs"/>
              </a:rPr>
              <a:t>Then describe the Methods used, the Results found, and the Discussion around these results.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00" kern="1200" dirty="0" smtClean="0">
                <a:solidFill>
                  <a:schemeClr val="tx1"/>
                </a:solidFill>
                <a:effectLst/>
                <a:latin typeface="+mn-lt"/>
                <a:ea typeface="+mn-ea"/>
                <a:cs typeface="+mn-cs"/>
              </a:rPr>
              <a:t>The Conclusion should flow on from this fairly easily.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00" kern="1200" dirty="0" smtClean="0">
                <a:solidFill>
                  <a:schemeClr val="tx1"/>
                </a:solidFill>
                <a:effectLst/>
                <a:latin typeface="+mn-lt"/>
                <a:ea typeface="+mn-ea"/>
                <a:cs typeface="+mn-cs"/>
              </a:rPr>
              <a:t>Then you write the Introduction, explaining where your work fits into the field as a whole.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00" kern="1200" dirty="0" smtClean="0">
                <a:solidFill>
                  <a:schemeClr val="tx1"/>
                </a:solidFill>
                <a:effectLst/>
                <a:latin typeface="+mn-lt"/>
                <a:ea typeface="+mn-ea"/>
                <a:cs typeface="+mn-cs"/>
              </a:rPr>
              <a:t>Finally,</a:t>
            </a:r>
            <a:r>
              <a:rPr lang="en-GB" sz="1000" kern="1200" baseline="0" dirty="0" smtClean="0">
                <a:solidFill>
                  <a:schemeClr val="tx1"/>
                </a:solidFill>
                <a:effectLst/>
                <a:latin typeface="+mn-lt"/>
                <a:ea typeface="+mn-ea"/>
                <a:cs typeface="+mn-cs"/>
              </a:rPr>
              <a:t> you write the</a:t>
            </a:r>
            <a:r>
              <a:rPr lang="en-GB" sz="1000" kern="1200" dirty="0" smtClean="0">
                <a:solidFill>
                  <a:schemeClr val="tx1"/>
                </a:solidFill>
                <a:effectLst/>
                <a:latin typeface="+mn-lt"/>
                <a:ea typeface="+mn-ea"/>
                <a:cs typeface="+mn-cs"/>
              </a:rPr>
              <a:t> Title, Abstract and Keywords so</a:t>
            </a:r>
            <a:r>
              <a:rPr lang="en-GB" sz="1000" kern="1200" baseline="0" dirty="0" smtClean="0">
                <a:solidFill>
                  <a:schemeClr val="tx1"/>
                </a:solidFill>
                <a:effectLst/>
                <a:latin typeface="+mn-lt"/>
                <a:ea typeface="+mn-ea"/>
                <a:cs typeface="+mn-cs"/>
              </a:rPr>
              <a:t> they are fully appropriate to the final content</a:t>
            </a:r>
            <a:r>
              <a:rPr lang="en-GB" sz="10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sz="10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000" kern="1200" dirty="0" smtClean="0">
                <a:solidFill>
                  <a:schemeClr val="tx1"/>
                </a:solidFill>
                <a:effectLst/>
                <a:latin typeface="+mn-lt"/>
                <a:ea typeface="+mn-ea"/>
                <a:cs typeface="+mn-cs"/>
              </a:rPr>
              <a:t>This process of building the article is easier, more logical, and more effective that trying to write an article in the sequence it is read.</a:t>
            </a:r>
            <a:endParaRPr lang="en-US" altLang="zh-CN" sz="10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0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15</a:t>
            </a:fld>
            <a:endParaRPr lang="en-GB" dirty="0"/>
          </a:p>
        </p:txBody>
      </p:sp>
    </p:spTree>
    <p:extLst>
      <p:ext uri="{BB962C8B-B14F-4D97-AF65-F5344CB8AC3E}">
        <p14:creationId xmlns:p14="http://schemas.microsoft.com/office/powerpoint/2010/main" val="1868291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sz="1000" b="0" i="0" u="none" strike="noStrike" kern="1200" dirty="0" smtClean="0">
                <a:solidFill>
                  <a:schemeClr val="tx1"/>
                </a:solidFill>
                <a:effectLst/>
                <a:latin typeface="+mj-lt"/>
                <a:ea typeface="+mn-ea"/>
                <a:cs typeface="+mn-cs"/>
              </a:rPr>
              <a:t>Firstly you need to critically</a:t>
            </a:r>
            <a:r>
              <a:rPr lang="en-GB" sz="1000" b="0" i="0" u="none" strike="noStrike" kern="1200" baseline="0" dirty="0" smtClean="0">
                <a:solidFill>
                  <a:schemeClr val="tx1"/>
                </a:solidFill>
                <a:effectLst/>
                <a:latin typeface="+mj-lt"/>
                <a:ea typeface="+mn-ea"/>
                <a:cs typeface="+mn-cs"/>
              </a:rPr>
              <a:t> assess if you a</a:t>
            </a:r>
            <a:r>
              <a:rPr lang="en-GB" sz="1000" b="0" i="0" u="none" strike="noStrike" kern="1200" dirty="0" smtClean="0">
                <a:solidFill>
                  <a:schemeClr val="tx1"/>
                </a:solidFill>
                <a:effectLst/>
                <a:latin typeface="+mj-lt"/>
                <a:ea typeface="+mn-ea"/>
                <a:cs typeface="+mn-cs"/>
              </a:rPr>
              <a:t>re really ready to publish. </a:t>
            </a:r>
          </a:p>
          <a:p>
            <a:pPr algn="l"/>
            <a:endParaRPr lang="en-GB" sz="1000" b="0" i="0" u="none" strike="noStrike" kern="1200" dirty="0" smtClean="0">
              <a:solidFill>
                <a:schemeClr val="tx1"/>
              </a:solidFill>
              <a:effectLst/>
              <a:latin typeface="+mj-lt"/>
              <a:ea typeface="+mn-ea"/>
              <a:cs typeface="+mn-cs"/>
            </a:endParaRPr>
          </a:p>
          <a:p>
            <a:pPr algn="l"/>
            <a:r>
              <a:rPr lang="en-GB" sz="1000" b="0" i="0" u="none" strike="noStrike" kern="1200" dirty="0" smtClean="0">
                <a:solidFill>
                  <a:schemeClr val="tx1"/>
                </a:solidFill>
                <a:effectLst/>
                <a:latin typeface="+mj-lt"/>
                <a:ea typeface="+mn-ea"/>
                <a:cs typeface="+mn-cs"/>
              </a:rPr>
              <a:t>As a rule of thumb,</a:t>
            </a:r>
            <a:r>
              <a:rPr lang="en-GB" sz="1000" b="0" i="0" u="none" strike="noStrike" kern="1200" baseline="0" dirty="0" smtClean="0">
                <a:solidFill>
                  <a:schemeClr val="tx1"/>
                </a:solidFill>
                <a:effectLst/>
                <a:latin typeface="+mj-lt"/>
                <a:ea typeface="+mn-ea"/>
                <a:cs typeface="+mn-cs"/>
              </a:rPr>
              <a:t> y</a:t>
            </a:r>
            <a:r>
              <a:rPr lang="en-GB" sz="1000" b="0" i="0" u="none" strike="noStrike" kern="1200" dirty="0" smtClean="0">
                <a:solidFill>
                  <a:schemeClr val="tx1"/>
                </a:solidFill>
                <a:effectLst/>
                <a:latin typeface="+mj-lt"/>
                <a:ea typeface="+mn-ea"/>
                <a:cs typeface="+mn-cs"/>
              </a:rPr>
              <a:t>ou SHOULD only consider publishing your research if you have information that advances the understanding in a specific research field. This could take the form of:</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-Presenting new, original results or methods</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-Rationalizing, refining, or reinterpreting published results</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-Reviewing or summarizing a particular subject or field</a:t>
            </a:r>
            <a:endParaRPr lang="en-US" altLang="zh-CN" sz="1000" dirty="0" smtClean="0">
              <a:solidFill>
                <a:srgbClr val="292929"/>
              </a:solidFill>
              <a:latin typeface="+mj-lt"/>
            </a:endParaRPr>
          </a:p>
          <a:p>
            <a:pPr algn="l"/>
            <a:r>
              <a:rPr lang="en-GB" sz="1000" b="0" i="0" u="none" strike="noStrike" kern="1200" dirty="0" smtClean="0">
                <a:solidFill>
                  <a:schemeClr val="tx1"/>
                </a:solidFill>
                <a:effectLst/>
                <a:latin typeface="+mj-lt"/>
                <a:ea typeface="+mn-ea"/>
                <a:cs typeface="+mn-cs"/>
              </a:rPr>
              <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If these criteria are met, you’ll need a strong manuscript to effectively present your contributions to the scientific</a:t>
            </a:r>
            <a:r>
              <a:rPr lang="en-GB" sz="1000" b="0" i="0" u="none" strike="noStrike" kern="1200" baseline="0" dirty="0" smtClean="0">
                <a:solidFill>
                  <a:schemeClr val="tx1"/>
                </a:solidFill>
                <a:effectLst/>
                <a:latin typeface="+mj-lt"/>
                <a:ea typeface="+mn-ea"/>
                <a:cs typeface="+mn-cs"/>
              </a:rPr>
              <a:t> community</a:t>
            </a:r>
            <a:r>
              <a:rPr lang="en-GB" sz="1000" b="0" i="0" u="none" strike="noStrike" kern="1200" dirty="0" smtClean="0">
                <a:solidFill>
                  <a:schemeClr val="tx1"/>
                </a:solidFill>
                <a:effectLst/>
                <a:latin typeface="+mj-lt"/>
                <a:ea typeface="+mn-ea"/>
                <a:cs typeface="+mn-cs"/>
              </a:rPr>
              <a:t>.</a:t>
            </a:r>
            <a:endParaRPr lang="en-US" altLang="zh-CN" sz="1000" dirty="0" smtClean="0">
              <a:latin typeface="+mj-lt"/>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17</a:t>
            </a:fld>
            <a:endParaRPr lang="en-GB"/>
          </a:p>
        </p:txBody>
      </p:sp>
    </p:spTree>
    <p:extLst>
      <p:ext uri="{BB962C8B-B14F-4D97-AF65-F5344CB8AC3E}">
        <p14:creationId xmlns:p14="http://schemas.microsoft.com/office/powerpoint/2010/main" val="64115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eaLnBrk="1" hangingPunct="1">
              <a:buFontTx/>
              <a:buNone/>
            </a:pPr>
            <a:r>
              <a:rPr lang="en-US" altLang="zh-CN" sz="1000" dirty="0" smtClean="0">
                <a:solidFill>
                  <a:srgbClr val="292929"/>
                </a:solidFill>
                <a:latin typeface="+mj-lt"/>
              </a:rPr>
              <a:t>So, w</a:t>
            </a:r>
            <a:r>
              <a:rPr lang="en-GB" sz="1000" b="0" i="0" u="none" strike="noStrike" kern="1200" dirty="0" smtClean="0">
                <a:solidFill>
                  <a:schemeClr val="tx1"/>
                </a:solidFill>
                <a:effectLst/>
                <a:latin typeface="+mj-lt"/>
                <a:ea typeface="+mn-ea"/>
                <a:cs typeface="+mn-cs"/>
              </a:rPr>
              <a:t>hat makes a strong manuscript? Strong manuscripts have three key characteristics:</a:t>
            </a:r>
          </a:p>
          <a:p>
            <a:pPr marL="0" indent="0" eaLnBrk="1" hangingPunct="1">
              <a:buFont typeface="Arial" panose="020B0604020202020204" pitchFamily="34" charset="0"/>
              <a:buNone/>
            </a:pPr>
            <a:r>
              <a:rPr lang="en-GB" sz="1000" b="0" i="0" u="none" strike="noStrike" kern="1200" dirty="0" smtClean="0">
                <a:solidFill>
                  <a:schemeClr val="tx1"/>
                </a:solidFill>
                <a:effectLst/>
                <a:latin typeface="+mj-lt"/>
                <a:ea typeface="+mn-ea"/>
                <a:cs typeface="+mn-cs"/>
              </a:rPr>
              <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First: their scientific message is clear, useful and exciting.</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Second: their message is presented and constructed in a logical manner.  They enable the reader to arrive at the same conclusions as the author, and the format chosen best showcases the material.</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Third: They enable readers, reviewers and editors to easily grasp the significance of the research.</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The more effort you put into a manuscript upfront, the more likely it is to be accepted</a:t>
            </a:r>
            <a:r>
              <a:rPr lang="en-GB" sz="1000" b="0" i="0" u="none" strike="noStrike" kern="1200" baseline="0" dirty="0" smtClean="0">
                <a:solidFill>
                  <a:schemeClr val="tx1"/>
                </a:solidFill>
                <a:effectLst/>
                <a:latin typeface="+mj-lt"/>
                <a:ea typeface="+mn-ea"/>
                <a:cs typeface="+mn-cs"/>
              </a:rPr>
              <a:t> as e</a:t>
            </a:r>
            <a:r>
              <a:rPr lang="en-GB" sz="1000" b="0" i="0" u="none" strike="noStrike" kern="1200" dirty="0" smtClean="0">
                <a:solidFill>
                  <a:schemeClr val="tx1"/>
                </a:solidFill>
                <a:effectLst/>
                <a:latin typeface="+mj-lt"/>
                <a:ea typeface="+mn-ea"/>
                <a:cs typeface="+mn-cs"/>
              </a:rPr>
              <a:t>ditors, reviewers and readers all want to receive well presented manuscripts.</a:t>
            </a:r>
            <a:br>
              <a:rPr lang="en-GB" sz="1000" b="0" i="0" u="none" strike="noStrike" kern="1200" dirty="0" smtClean="0">
                <a:solidFill>
                  <a:schemeClr val="tx1"/>
                </a:solidFill>
                <a:effectLst/>
                <a:latin typeface="+mj-lt"/>
                <a:ea typeface="+mn-ea"/>
                <a:cs typeface="+mn-cs"/>
              </a:rPr>
            </a:br>
            <a:endParaRPr lang="en-US" sz="1000" dirty="0">
              <a:latin typeface="+mj-lt"/>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18</a:t>
            </a:fld>
            <a:endParaRPr lang="en-GB"/>
          </a:p>
        </p:txBody>
      </p:sp>
    </p:spTree>
    <p:extLst>
      <p:ext uri="{BB962C8B-B14F-4D97-AF65-F5344CB8AC3E}">
        <p14:creationId xmlns:p14="http://schemas.microsoft.com/office/powerpoint/2010/main" val="3547505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228600" eaLnBrk="1" hangingPunct="1"/>
            <a:r>
              <a:rPr lang="en-GB" sz="1000" b="0" i="0" u="none" strike="noStrike" kern="1200" dirty="0" smtClean="0">
                <a:solidFill>
                  <a:schemeClr val="tx1"/>
                </a:solidFill>
                <a:effectLst/>
                <a:latin typeface="+mj-lt"/>
                <a:ea typeface="+mn-ea"/>
                <a:cs typeface="+mn-cs"/>
              </a:rPr>
              <a:t>Your next decision</a:t>
            </a:r>
            <a:r>
              <a:rPr lang="en-GB" sz="1000" b="0" i="0" u="none" strike="noStrike" kern="1200" baseline="0" dirty="0" smtClean="0">
                <a:solidFill>
                  <a:schemeClr val="tx1"/>
                </a:solidFill>
                <a:effectLst/>
                <a:latin typeface="+mj-lt"/>
                <a:ea typeface="+mn-ea"/>
                <a:cs typeface="+mn-cs"/>
              </a:rPr>
              <a:t> is the appropriate manuscript type. </a:t>
            </a:r>
            <a:r>
              <a:rPr lang="en-GB" sz="1000" b="0" i="0" u="none" strike="noStrike" kern="1200" dirty="0" smtClean="0">
                <a:solidFill>
                  <a:schemeClr val="tx1"/>
                </a:solidFill>
                <a:effectLst/>
                <a:latin typeface="+mj-lt"/>
                <a:ea typeface="+mn-ea"/>
                <a:cs typeface="+mn-cs"/>
              </a:rPr>
              <a:t>There are various types of manuscripts that suit different purposes:</a:t>
            </a:r>
          </a:p>
          <a:p>
            <a:pPr marL="228600" lvl="0" indent="-228600" eaLnBrk="1" hangingPunct="1"/>
            <a:r>
              <a:rPr lang="en-GB" sz="1000" b="0" i="0" u="none" strike="noStrike" kern="1200" dirty="0" smtClean="0">
                <a:solidFill>
                  <a:schemeClr val="tx1"/>
                </a:solidFill>
                <a:effectLst/>
                <a:latin typeface="+mj-lt"/>
                <a:ea typeface="+mn-ea"/>
                <a:cs typeface="+mn-cs"/>
              </a:rPr>
              <a:t>Full Articles  are the most common type of manuscript. These are substantial, complete, and comprehensive pieces of research that are of significance.</a:t>
            </a:r>
          </a:p>
          <a:p>
            <a:pPr marL="228600" lvl="0" indent="-228600" eaLnBrk="1" hangingPunct="1"/>
            <a:r>
              <a:rPr lang="en-GB" sz="1000" b="0" i="0" u="none" strike="noStrike" kern="1200" dirty="0" smtClean="0">
                <a:solidFill>
                  <a:schemeClr val="tx1"/>
                </a:solidFill>
                <a:effectLst/>
                <a:latin typeface="+mj-lt"/>
                <a:ea typeface="+mn-ea"/>
                <a:cs typeface="+mn-cs"/>
              </a:rPr>
              <a:t>Letters or Short Communications are quick and early communications of significant, original advances. These tend to be much more brief than full articles. </a:t>
            </a:r>
          </a:p>
          <a:p>
            <a:pPr marL="228600" lvl="0" indent="-228600" eaLnBrk="1" hangingPunct="1"/>
            <a:r>
              <a:rPr lang="en-GB" sz="1000" b="0" i="0" u="none" strike="noStrike" kern="1200" dirty="0" smtClean="0">
                <a:solidFill>
                  <a:schemeClr val="tx1"/>
                </a:solidFill>
                <a:effectLst/>
                <a:latin typeface="+mj-lt"/>
                <a:ea typeface="+mn-ea"/>
                <a:cs typeface="+mn-cs"/>
              </a:rPr>
              <a:t>Review Papers summarize recent developments on a specific topic, highlighting important points that have been previously reported and introducing no new information. These are often submitted after invitation by an Editor</a:t>
            </a:r>
            <a:r>
              <a:rPr lang="en-GB" sz="1000" b="0" i="0" u="none" strike="noStrike" kern="1200" baseline="0" dirty="0" smtClean="0">
                <a:solidFill>
                  <a:schemeClr val="tx1"/>
                </a:solidFill>
                <a:effectLst/>
                <a:latin typeface="+mj-lt"/>
                <a:ea typeface="+mn-ea"/>
                <a:cs typeface="+mn-cs"/>
              </a:rPr>
              <a:t> and are generally done only by researchers who are further progressed in their career and established as an authority in the field.</a:t>
            </a:r>
            <a:endParaRPr lang="en-GB" sz="1000" b="0" i="0" u="none" strike="noStrike" kern="1200" dirty="0" smtClean="0">
              <a:solidFill>
                <a:schemeClr val="tx1"/>
              </a:solidFill>
              <a:effectLst/>
              <a:latin typeface="+mj-lt"/>
              <a:ea typeface="+mn-ea"/>
              <a:cs typeface="+mn-cs"/>
            </a:endParaRPr>
          </a:p>
          <a:p>
            <a:pPr marL="228600" lvl="0" indent="-228600" eaLnBrk="1" hangingPunct="1"/>
            <a:endParaRPr lang="en-GB" sz="1000" b="0" i="0" u="none" strike="noStrike" kern="1200" dirty="0" smtClean="0">
              <a:solidFill>
                <a:schemeClr val="tx1"/>
              </a:solidFill>
              <a:effectLst/>
              <a:latin typeface="+mj-lt"/>
              <a:ea typeface="+mn-ea"/>
              <a:cs typeface="+mn-cs"/>
            </a:endParaRPr>
          </a:p>
          <a:p>
            <a:pPr marL="228600" lvl="0" indent="-228600" eaLnBrk="1" hangingPunct="1"/>
            <a:r>
              <a:rPr lang="en-GB" sz="1000" b="0" i="0" u="none" strike="noStrike" kern="1200" dirty="0" smtClean="0">
                <a:solidFill>
                  <a:schemeClr val="tx1"/>
                </a:solidFill>
                <a:effectLst/>
                <a:latin typeface="+mj-lt"/>
                <a:ea typeface="+mn-ea"/>
                <a:cs typeface="+mn-cs"/>
              </a:rPr>
              <a:t>In selecting an article type you need to self-evaluate your work by asking questions such as: </a:t>
            </a:r>
          </a:p>
          <a:p>
            <a:pPr marL="228600" lvl="0" indent="-228600" eaLnBrk="1" hangingPunct="1"/>
            <a:r>
              <a:rPr lang="en-GB" sz="1000" b="0" i="0" u="none" strike="noStrike" kern="1200" dirty="0" smtClean="0">
                <a:solidFill>
                  <a:schemeClr val="tx1"/>
                </a:solidFill>
                <a:effectLst/>
                <a:latin typeface="+mj-lt"/>
                <a:ea typeface="+mn-ea"/>
                <a:cs typeface="+mn-cs"/>
              </a:rPr>
              <a:t>Is my message sufficient for a full article? </a:t>
            </a:r>
          </a:p>
          <a:p>
            <a:pPr marL="228600" lvl="0" indent="-228600" eaLnBrk="1" hangingPunct="1"/>
            <a:r>
              <a:rPr lang="en-GB" sz="1000" b="0" i="0" u="none" strike="noStrike" kern="1200" dirty="0" smtClean="0">
                <a:solidFill>
                  <a:schemeClr val="tx1"/>
                </a:solidFill>
                <a:effectLst/>
                <a:latin typeface="+mj-lt"/>
                <a:ea typeface="+mn-ea"/>
                <a:cs typeface="+mn-cs"/>
              </a:rPr>
              <a:t>Are my results so thrilling that they should be shown as soon as possible in a short communication?</a:t>
            </a:r>
          </a:p>
          <a:p>
            <a:pPr marL="228600" lvl="0" indent="-228600" eaLnBrk="1" hangingPunct="1"/>
            <a:endParaRPr lang="en-GB" sz="1000" b="0" i="0" u="none" strike="noStrike" kern="1200" dirty="0" smtClean="0">
              <a:solidFill>
                <a:schemeClr val="tx1"/>
              </a:solidFill>
              <a:effectLst/>
              <a:latin typeface="+mj-lt"/>
              <a:ea typeface="+mn-ea"/>
              <a:cs typeface="+mn-cs"/>
            </a:endParaRPr>
          </a:p>
          <a:p>
            <a:pPr marL="228600" lvl="0" indent="-228600" eaLnBrk="1" hangingPunct="1"/>
            <a:r>
              <a:rPr lang="en-GB" sz="1000" b="0" i="0" u="none" strike="noStrike" kern="1200" dirty="0" smtClean="0">
                <a:solidFill>
                  <a:schemeClr val="tx1"/>
                </a:solidFill>
                <a:effectLst/>
                <a:latin typeface="+mj-lt"/>
                <a:ea typeface="+mn-ea"/>
                <a:cs typeface="+mn-cs"/>
              </a:rPr>
              <a:t>Your supervisor or colleagues are also good sources for advice on manuscript type</a:t>
            </a:r>
            <a:r>
              <a:rPr lang="en-GB" sz="1000" b="0" i="0" u="none" strike="noStrike" kern="1200" baseline="0" dirty="0" smtClean="0">
                <a:solidFill>
                  <a:schemeClr val="tx1"/>
                </a:solidFill>
                <a:effectLst/>
                <a:latin typeface="+mj-lt"/>
                <a:ea typeface="+mn-ea"/>
                <a:cs typeface="+mn-cs"/>
              </a:rPr>
              <a:t> - s</a:t>
            </a:r>
            <a:r>
              <a:rPr lang="en-GB" sz="1000" b="0" i="0" u="none" strike="noStrike" kern="1200" dirty="0" smtClean="0">
                <a:solidFill>
                  <a:schemeClr val="tx1"/>
                </a:solidFill>
                <a:effectLst/>
                <a:latin typeface="+mj-lt"/>
                <a:ea typeface="+mn-ea"/>
                <a:cs typeface="+mn-cs"/>
              </a:rPr>
              <a:t>ometimes outsiders can see the situation more clearly than you. And</a:t>
            </a:r>
            <a:r>
              <a:rPr lang="en-GB" sz="1000" b="0" i="0" u="none" strike="noStrike" kern="1200" baseline="0" dirty="0" smtClean="0">
                <a:solidFill>
                  <a:schemeClr val="tx1"/>
                </a:solidFill>
                <a:effectLst/>
                <a:latin typeface="+mj-lt"/>
                <a:ea typeface="+mn-ea"/>
                <a:cs typeface="+mn-cs"/>
              </a:rPr>
              <a:t> of course you must reach a consensus decision with your co-authors.</a:t>
            </a:r>
          </a:p>
          <a:p>
            <a:pPr marL="228600" lvl="0" indent="-228600" eaLnBrk="1" hangingPunct="1"/>
            <a:endParaRPr lang="en-GB" sz="1000" b="0" i="0" u="none" strike="noStrike" kern="1200" baseline="0" dirty="0" smtClean="0">
              <a:solidFill>
                <a:schemeClr val="tx1"/>
              </a:solidFill>
              <a:effectLst/>
              <a:latin typeface="+mj-lt"/>
              <a:ea typeface="+mn-ea"/>
              <a:cs typeface="+mn-cs"/>
            </a:endParaRPr>
          </a:p>
          <a:p>
            <a:pPr marL="228600" lvl="0" indent="-228600" eaLnBrk="1" hangingPunct="1"/>
            <a:r>
              <a:rPr lang="en-GB" sz="1000" b="0" i="0" u="none" strike="noStrike" kern="1200" baseline="0" dirty="0" smtClean="0">
                <a:solidFill>
                  <a:schemeClr val="tx1"/>
                </a:solidFill>
                <a:effectLst/>
                <a:latin typeface="+mj-lt"/>
                <a:ea typeface="+mn-ea"/>
                <a:cs typeface="+mn-cs"/>
              </a:rPr>
              <a:t>It’s worth noting there are also new concept or micro articles popping up, such as software articles, methods articles, data articles, which may be useful for presenting aspects of your work that may not be published in detail in traditional articles.</a:t>
            </a:r>
            <a:endParaRPr lang="en-US" sz="1000" b="0" dirty="0" smtClean="0">
              <a:latin typeface="+mj-lt"/>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19</a:t>
            </a:fld>
            <a:endParaRPr lang="en-GB"/>
          </a:p>
        </p:txBody>
      </p:sp>
    </p:spTree>
    <p:extLst>
      <p:ext uri="{BB962C8B-B14F-4D97-AF65-F5344CB8AC3E}">
        <p14:creationId xmlns:p14="http://schemas.microsoft.com/office/powerpoint/2010/main" val="2187246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buNone/>
            </a:pPr>
            <a:r>
              <a:rPr lang="en-GB" sz="1000" b="0" i="0" u="none" strike="noStrike" kern="1200" dirty="0" smtClean="0">
                <a:solidFill>
                  <a:schemeClr val="tx1"/>
                </a:solidFill>
                <a:effectLst/>
                <a:latin typeface="+mj-lt"/>
                <a:ea typeface="+mn-ea"/>
                <a:cs typeface="+mn-cs"/>
              </a:rPr>
              <a:t>It is critically important to select the right journal for two main</a:t>
            </a:r>
            <a:r>
              <a:rPr lang="en-GB" sz="1000" b="0" i="0" u="none" strike="noStrike" kern="1200" baseline="0" dirty="0" smtClean="0">
                <a:solidFill>
                  <a:schemeClr val="tx1"/>
                </a:solidFill>
                <a:effectLst/>
                <a:latin typeface="+mj-lt"/>
                <a:ea typeface="+mn-ea"/>
                <a:cs typeface="+mn-cs"/>
              </a:rPr>
              <a:t> reasons:</a:t>
            </a:r>
          </a:p>
          <a:p>
            <a:pPr marL="228600" indent="-228600">
              <a:lnSpc>
                <a:spcPct val="90000"/>
              </a:lnSpc>
              <a:buAutoNum type="arabicPeriod"/>
            </a:pPr>
            <a:r>
              <a:rPr lang="en-GB" sz="1000" b="0" i="0" u="none" strike="noStrike" kern="1200" baseline="0" dirty="0" smtClean="0">
                <a:solidFill>
                  <a:schemeClr val="tx1"/>
                </a:solidFill>
                <a:effectLst/>
                <a:latin typeface="+mj-lt"/>
                <a:ea typeface="+mn-ea"/>
                <a:cs typeface="+mn-cs"/>
              </a:rPr>
              <a:t>If your research is not published in an appropriate journal, it will not </a:t>
            </a:r>
            <a:r>
              <a:rPr lang="en-GB" sz="1000" b="0" i="0" u="none" strike="noStrike" kern="1200" dirty="0" smtClean="0">
                <a:solidFill>
                  <a:schemeClr val="tx1"/>
                </a:solidFill>
                <a:effectLst/>
                <a:latin typeface="+mj-lt"/>
                <a:ea typeface="+mn-ea"/>
                <a:cs typeface="+mn-cs"/>
              </a:rPr>
              <a:t>reach the intended audience,</a:t>
            </a:r>
            <a:r>
              <a:rPr lang="en-GB" sz="1000" b="0" i="0" u="none" strike="noStrike" kern="1200" baseline="0" dirty="0" smtClean="0">
                <a:solidFill>
                  <a:schemeClr val="tx1"/>
                </a:solidFill>
                <a:effectLst/>
                <a:latin typeface="+mj-lt"/>
                <a:ea typeface="+mn-ea"/>
                <a:cs typeface="+mn-cs"/>
              </a:rPr>
              <a:t> nor receive the downloads or citations it would had it appeared in a better matching journal.</a:t>
            </a:r>
          </a:p>
          <a:p>
            <a:pPr marL="228600" indent="-228600">
              <a:lnSpc>
                <a:spcPct val="90000"/>
              </a:lnSpc>
              <a:buAutoNum type="arabicPeriod"/>
            </a:pPr>
            <a:r>
              <a:rPr lang="en-GB" sz="1000" b="0" i="0" u="none" strike="noStrike" kern="1200" dirty="0" smtClean="0">
                <a:solidFill>
                  <a:schemeClr val="tx1"/>
                </a:solidFill>
                <a:effectLst/>
                <a:latin typeface="+mj-lt"/>
                <a:ea typeface="+mn-ea"/>
                <a:cs typeface="+mn-cs"/>
              </a:rPr>
              <a:t>If your paper is outside the scope of a journal, it will likely be rejected immediately by the editors, not even because of the quality of the work, but because the topic doesn’t fit with the journal, and you’ll have to go</a:t>
            </a:r>
            <a:r>
              <a:rPr lang="en-GB" sz="1000" b="0" i="0" u="none" strike="noStrike" kern="1200" baseline="0" dirty="0" smtClean="0">
                <a:solidFill>
                  <a:schemeClr val="tx1"/>
                </a:solidFill>
                <a:effectLst/>
                <a:latin typeface="+mj-lt"/>
                <a:ea typeface="+mn-ea"/>
                <a:cs typeface="+mn-cs"/>
              </a:rPr>
              <a:t> back to the drawing board and submit over</a:t>
            </a:r>
            <a:r>
              <a:rPr lang="en-GB" sz="1000" b="0" i="0" u="none" strike="noStrike" kern="1200" dirty="0" smtClean="0">
                <a:solidFill>
                  <a:schemeClr val="tx1"/>
                </a:solidFill>
                <a:effectLst/>
                <a:latin typeface="+mj-lt"/>
                <a:ea typeface="+mn-ea"/>
                <a:cs typeface="+mn-cs"/>
              </a:rPr>
              <a:t>.</a:t>
            </a:r>
            <a:br>
              <a:rPr lang="en-GB" sz="1000" b="0" i="0" u="none" strike="noStrike" kern="1200" dirty="0" smtClean="0">
                <a:solidFill>
                  <a:schemeClr val="tx1"/>
                </a:solidFill>
                <a:effectLst/>
                <a:latin typeface="+mj-lt"/>
                <a:ea typeface="+mn-ea"/>
                <a:cs typeface="+mn-cs"/>
              </a:rPr>
            </a:br>
            <a:endParaRPr lang="en-GB" sz="1000" b="0" i="0" u="none" strike="noStrike" kern="1200" dirty="0" smtClean="0">
              <a:solidFill>
                <a:schemeClr val="tx1"/>
              </a:solidFill>
              <a:effectLst/>
              <a:latin typeface="+mj-lt"/>
              <a:ea typeface="+mn-ea"/>
              <a:cs typeface="+mn-cs"/>
            </a:endParaRPr>
          </a:p>
          <a:p>
            <a:pPr marL="0" indent="0">
              <a:lnSpc>
                <a:spcPct val="90000"/>
              </a:lnSpc>
              <a:buNone/>
            </a:pPr>
            <a:r>
              <a:rPr lang="en-GB" sz="1000" b="0" i="0" u="none" strike="noStrike" kern="1200" dirty="0" smtClean="0">
                <a:solidFill>
                  <a:schemeClr val="tx1"/>
                </a:solidFill>
                <a:effectLst/>
                <a:latin typeface="+mj-lt"/>
                <a:ea typeface="+mn-ea"/>
                <a:cs typeface="+mn-cs"/>
              </a:rPr>
              <a:t>Furthermore, you must not hedge your bets by submitting your manuscript to more</a:t>
            </a:r>
            <a:r>
              <a:rPr lang="en-GB" sz="1000" b="0" i="0" u="none" strike="noStrike" kern="1200" baseline="0" dirty="0" smtClean="0">
                <a:solidFill>
                  <a:schemeClr val="tx1"/>
                </a:solidFill>
                <a:effectLst/>
                <a:latin typeface="+mj-lt"/>
                <a:ea typeface="+mn-ea"/>
                <a:cs typeface="+mn-cs"/>
              </a:rPr>
              <a:t> than</a:t>
            </a:r>
            <a:r>
              <a:rPr lang="en-GB" sz="1000" b="0" i="0" u="none" strike="noStrike" kern="1200" dirty="0" smtClean="0">
                <a:solidFill>
                  <a:schemeClr val="tx1"/>
                </a:solidFill>
                <a:effectLst/>
                <a:latin typeface="+mj-lt"/>
                <a:ea typeface="+mn-ea"/>
                <a:cs typeface="+mn-cs"/>
              </a:rPr>
              <a:t> one journal at a time.</a:t>
            </a:r>
            <a:r>
              <a:rPr lang="en-GB" sz="1000" b="0" i="0" u="none" strike="noStrike" kern="1200" baseline="0" dirty="0" smtClean="0">
                <a:solidFill>
                  <a:schemeClr val="tx1"/>
                </a:solidFill>
                <a:effectLst/>
                <a:latin typeface="+mj-lt"/>
                <a:ea typeface="+mn-ea"/>
                <a:cs typeface="+mn-cs"/>
              </a:rPr>
              <a:t> </a:t>
            </a:r>
            <a:r>
              <a:rPr lang="en-GB" sz="1000" b="0" i="0" u="none" strike="noStrike" kern="1200" dirty="0" smtClean="0">
                <a:solidFill>
                  <a:schemeClr val="tx1"/>
                </a:solidFill>
                <a:effectLst/>
                <a:latin typeface="+mj-lt"/>
                <a:ea typeface="+mn-ea"/>
                <a:cs typeface="+mn-cs"/>
              </a:rPr>
              <a:t>International ethics standards prohibit multiple or simultaneous submissions, and the editors do find out! If you are concerned</a:t>
            </a:r>
            <a:r>
              <a:rPr lang="en-GB" sz="1000" b="0" i="0" u="none" strike="noStrike" kern="1200" baseline="0" dirty="0" smtClean="0">
                <a:solidFill>
                  <a:schemeClr val="tx1"/>
                </a:solidFill>
                <a:effectLst/>
                <a:latin typeface="+mj-lt"/>
                <a:ea typeface="+mn-ea"/>
                <a:cs typeface="+mn-cs"/>
              </a:rPr>
              <a:t> about the speed of progress with the journal you submitted to, you must withdraw the manuscript from that journal before submitting elsewhere.</a:t>
            </a:r>
          </a:p>
          <a:p>
            <a:pPr marL="0" indent="0">
              <a:lnSpc>
                <a:spcPct val="90000"/>
              </a:lnSpc>
              <a:buNone/>
            </a:pPr>
            <a:endParaRPr lang="en-GB" sz="1000" b="0" i="0" u="none" strike="noStrike" kern="1200" dirty="0" smtClean="0">
              <a:solidFill>
                <a:schemeClr val="tx1"/>
              </a:solidFill>
              <a:effectLst/>
              <a:latin typeface="+mj-lt"/>
              <a:ea typeface="+mn-ea"/>
              <a:cs typeface="+mn-cs"/>
            </a:endParaRPr>
          </a:p>
          <a:p>
            <a:pPr marL="0" marR="0" indent="0" algn="l" defTabSz="914400" rtl="0" eaLnBrk="1" fontAlgn="auto" latinLnBrk="0" hangingPunct="1">
              <a:lnSpc>
                <a:spcPct val="90000"/>
              </a:lnSpc>
              <a:spcBef>
                <a:spcPts val="0"/>
              </a:spcBef>
              <a:spcAft>
                <a:spcPts val="0"/>
              </a:spcAft>
              <a:buClrTx/>
              <a:buSzTx/>
              <a:buFontTx/>
              <a:buNone/>
              <a:tabLst/>
              <a:defRPr/>
            </a:pPr>
            <a:r>
              <a:rPr lang="en-GB" sz="1000" b="0" i="0" u="none" strike="noStrike" kern="1200" dirty="0" smtClean="0">
                <a:solidFill>
                  <a:schemeClr val="tx1"/>
                </a:solidFill>
                <a:effectLst/>
                <a:latin typeface="+mj-lt"/>
                <a:ea typeface="+mn-ea"/>
                <a:cs typeface="+mn-cs"/>
              </a:rPr>
              <a:t>One tip</a:t>
            </a:r>
            <a:r>
              <a:rPr lang="en-GB" sz="1000" b="0" i="0" u="none" strike="noStrike" kern="1200" baseline="0" dirty="0" smtClean="0">
                <a:solidFill>
                  <a:schemeClr val="tx1"/>
                </a:solidFill>
                <a:effectLst/>
                <a:latin typeface="+mj-lt"/>
                <a:ea typeface="+mn-ea"/>
                <a:cs typeface="+mn-cs"/>
              </a:rPr>
              <a:t> I would share is to consult the a</a:t>
            </a:r>
            <a:r>
              <a:rPr lang="en-GB" sz="1000" dirty="0" smtClean="0">
                <a:latin typeface="+mj-lt"/>
              </a:rPr>
              <a:t>rticles in your reference list and check which journals they were</a:t>
            </a:r>
            <a:r>
              <a:rPr lang="en-GB" sz="1000" baseline="0" dirty="0" smtClean="0">
                <a:latin typeface="+mj-lt"/>
              </a:rPr>
              <a:t> published in – this</a:t>
            </a:r>
            <a:r>
              <a:rPr lang="en-GB" sz="1000" dirty="0" smtClean="0">
                <a:latin typeface="+mj-lt"/>
              </a:rPr>
              <a:t> will usually lead you directly to the right journals. </a:t>
            </a:r>
            <a:r>
              <a:rPr lang="en-GB" sz="1000" b="0" i="0" u="none" strike="noStrike" kern="1200" dirty="0" smtClean="0">
                <a:solidFill>
                  <a:schemeClr val="tx1"/>
                </a:solidFill>
                <a:effectLst/>
                <a:latin typeface="+mj-lt"/>
                <a:ea typeface="+mn-ea"/>
                <a:cs typeface="+mn-cs"/>
              </a:rPr>
              <a:t>Also, ask your supervisor and colleagues when you’re deciding where to submit - they may be more familiar with the different journals that are relevant to your field. Remember,</a:t>
            </a:r>
            <a:r>
              <a:rPr lang="en-GB" sz="1000" b="0" i="0" u="none" strike="noStrike" kern="1200" baseline="0" dirty="0" smtClean="0">
                <a:solidFill>
                  <a:schemeClr val="tx1"/>
                </a:solidFill>
                <a:effectLst/>
                <a:latin typeface="+mj-lt"/>
                <a:ea typeface="+mn-ea"/>
                <a:cs typeface="+mn-cs"/>
              </a:rPr>
              <a:t> you must agree on where to submit with any other authors.</a:t>
            </a:r>
            <a:endParaRPr lang="en-GB" sz="1000" dirty="0" smtClean="0">
              <a:latin typeface="+mj-lt"/>
            </a:endParaRPr>
          </a:p>
          <a:p>
            <a:pPr marL="0" indent="0">
              <a:lnSpc>
                <a:spcPct val="90000"/>
              </a:lnSpc>
              <a:buNone/>
            </a:pPr>
            <a:r>
              <a:rPr lang="en-GB" sz="1000" b="0" i="0" u="none" strike="noStrike" kern="1200" dirty="0" smtClean="0">
                <a:solidFill>
                  <a:schemeClr val="tx1"/>
                </a:solidFill>
                <a:effectLst/>
                <a:latin typeface="+mj-lt"/>
                <a:ea typeface="+mn-ea"/>
                <a:cs typeface="+mn-cs"/>
              </a:rPr>
              <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Once you have your shortlist, investigate all candidate journals to find out more about them.</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20</a:t>
            </a:fld>
            <a:endParaRPr lang="en-GB"/>
          </a:p>
        </p:txBody>
      </p:sp>
    </p:spTree>
    <p:extLst>
      <p:ext uri="{BB962C8B-B14F-4D97-AF65-F5344CB8AC3E}">
        <p14:creationId xmlns:p14="http://schemas.microsoft.com/office/powerpoint/2010/main" val="2831870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buNone/>
            </a:pPr>
            <a:r>
              <a:rPr lang="en-GB" sz="1000" b="0" i="0" u="none" strike="noStrike" kern="1200" dirty="0" smtClean="0">
                <a:solidFill>
                  <a:schemeClr val="tx1"/>
                </a:solidFill>
                <a:effectLst/>
                <a:latin typeface="+mj-lt"/>
                <a:ea typeface="+mn-ea"/>
                <a:cs typeface="+mn-cs"/>
              </a:rPr>
              <a:t>Where can you find all this information. Of course, you can investigate journals by visiting their homepage on the publisher’s website,</a:t>
            </a:r>
            <a:r>
              <a:rPr lang="en-GB" sz="1000" b="0" i="0" u="none" strike="noStrike" kern="1200" baseline="0" dirty="0" smtClean="0">
                <a:solidFill>
                  <a:schemeClr val="tx1"/>
                </a:solidFill>
                <a:effectLst/>
                <a:latin typeface="+mj-lt"/>
                <a:ea typeface="+mn-ea"/>
                <a:cs typeface="+mn-cs"/>
              </a:rPr>
              <a:t> such as Elsevier.com, but in addition many publishers now have tools to help authors with finding all this information, such as </a:t>
            </a:r>
            <a:r>
              <a:rPr lang="en-GB" sz="1000" b="0" i="0" u="none" strike="noStrike" kern="1200" dirty="0" smtClean="0">
                <a:solidFill>
                  <a:schemeClr val="tx1"/>
                </a:solidFill>
                <a:effectLst/>
                <a:latin typeface="+mj-lt"/>
                <a:ea typeface="+mn-ea"/>
                <a:cs typeface="+mn-cs"/>
              </a:rPr>
              <a:t>Elsevier’s Journal Finder Tool where you can upload the title</a:t>
            </a:r>
            <a:r>
              <a:rPr lang="en-GB" sz="1000" b="0" i="0" u="none" strike="noStrike" kern="1200" baseline="0" dirty="0" smtClean="0">
                <a:solidFill>
                  <a:schemeClr val="tx1"/>
                </a:solidFill>
                <a:effectLst/>
                <a:latin typeface="+mj-lt"/>
                <a:ea typeface="+mn-ea"/>
                <a:cs typeface="+mn-cs"/>
              </a:rPr>
              <a:t> and abstract of your article and allow the tool to generate suggested journals by subject using the tool’s powerful matching algorithm. You can then interrogate the results and compare impact factor, editorial speed, open access options, and so on.</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21</a:t>
            </a:fld>
            <a:endParaRPr lang="en-GB"/>
          </a:p>
        </p:txBody>
      </p:sp>
    </p:spTree>
    <p:extLst>
      <p:ext uri="{BB962C8B-B14F-4D97-AF65-F5344CB8AC3E}">
        <p14:creationId xmlns:p14="http://schemas.microsoft.com/office/powerpoint/2010/main" val="215034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228600" eaLnBrk="1" hangingPunct="1"/>
            <a:r>
              <a:rPr lang="en-US" sz="1000" kern="1200" dirty="0" smtClean="0">
                <a:solidFill>
                  <a:schemeClr val="tx1"/>
                </a:solidFill>
                <a:latin typeface="+mj-lt"/>
                <a:ea typeface="+mn-ea"/>
                <a:cs typeface="+mn-cs"/>
              </a:rPr>
              <a:t>Let's look in</a:t>
            </a:r>
            <a:r>
              <a:rPr lang="en-US" sz="1000" kern="1200" baseline="0" dirty="0" smtClean="0">
                <a:solidFill>
                  <a:schemeClr val="tx1"/>
                </a:solidFill>
                <a:latin typeface="+mj-lt"/>
                <a:ea typeface="+mn-ea"/>
                <a:cs typeface="+mn-cs"/>
              </a:rPr>
              <a:t> detail </a:t>
            </a:r>
            <a:r>
              <a:rPr lang="en-US" sz="1000" kern="1200" dirty="0" smtClean="0">
                <a:solidFill>
                  <a:schemeClr val="tx1"/>
                </a:solidFill>
                <a:latin typeface="+mj-lt"/>
                <a:ea typeface="+mn-ea"/>
                <a:cs typeface="+mn-cs"/>
              </a:rPr>
              <a:t>at each section and what it contains, starting with Title.</a:t>
            </a:r>
          </a:p>
          <a:p>
            <a:pPr marL="228600" lvl="0" indent="-228600" eaLnBrk="1" hangingPunct="1"/>
            <a:endParaRPr lang="en-GB" altLang="zh-CN" sz="1000" kern="1200" dirty="0" smtClean="0">
              <a:solidFill>
                <a:schemeClr val="tx1"/>
              </a:solidFill>
              <a:latin typeface="+mj-lt"/>
              <a:ea typeface="+mn-ea"/>
              <a:cs typeface="+mn-cs"/>
            </a:endParaRPr>
          </a:p>
          <a:p>
            <a:pPr marL="228600" lvl="0" indent="-228600" eaLnBrk="1" hangingPunct="1"/>
            <a:r>
              <a:rPr lang="en-US" altLang="zh-CN" sz="1000" dirty="0" smtClean="0">
                <a:solidFill>
                  <a:srgbClr val="292929"/>
                </a:solidFill>
                <a:latin typeface="+mj-lt"/>
              </a:rPr>
              <a:t>Effective</a:t>
            </a:r>
            <a:r>
              <a:rPr lang="en-US" altLang="zh-CN" sz="1000" baseline="0" dirty="0" smtClean="0">
                <a:solidFill>
                  <a:srgbClr val="292929"/>
                </a:solidFill>
                <a:latin typeface="+mj-lt"/>
              </a:rPr>
              <a:t> titles have a number of characteristics. Namely, they:</a:t>
            </a:r>
          </a:p>
          <a:p>
            <a:pPr marL="342900" lvl="1" indent="-342900">
              <a:buClr>
                <a:schemeClr val="tx2"/>
              </a:buClr>
              <a:buSzPct val="130000"/>
              <a:buFont typeface="Wingdings" panose="05000000000000000000" pitchFamily="2" charset="2"/>
              <a:buChar char="§"/>
            </a:pPr>
            <a:r>
              <a:rPr lang="en-GB" altLang="zh-CN" sz="1000" dirty="0" smtClean="0">
                <a:latin typeface="+mj-lt"/>
                <a:cs typeface="Arial"/>
              </a:rPr>
              <a:t>Should identify the main issue of the paper</a:t>
            </a:r>
          </a:p>
          <a:p>
            <a:pPr marL="342900" lvl="1" indent="-342900">
              <a:buClr>
                <a:schemeClr val="tx2"/>
              </a:buClr>
              <a:buSzPct val="130000"/>
              <a:buFont typeface="Wingdings" panose="05000000000000000000" pitchFamily="2" charset="2"/>
              <a:buChar char="§"/>
            </a:pPr>
            <a:r>
              <a:rPr lang="en-GB" sz="1000" dirty="0" smtClean="0">
                <a:latin typeface="+mj-lt"/>
              </a:rPr>
              <a:t>Should be concise</a:t>
            </a:r>
          </a:p>
          <a:p>
            <a:pPr marL="342900" marR="0" lvl="1" indent="-342900" algn="l" defTabSz="914400" rtl="0" eaLnBrk="1" fontAlgn="auto" latinLnBrk="0" hangingPunct="1">
              <a:lnSpc>
                <a:spcPct val="100000"/>
              </a:lnSpc>
              <a:spcBef>
                <a:spcPts val="0"/>
              </a:spcBef>
              <a:spcAft>
                <a:spcPts val="0"/>
              </a:spcAft>
              <a:buClr>
                <a:schemeClr val="tx2"/>
              </a:buClr>
              <a:buSzPct val="130000"/>
              <a:buFont typeface="Wingdings" panose="05000000000000000000" pitchFamily="2" charset="2"/>
              <a:buChar char="§"/>
              <a:tabLst/>
              <a:defRPr/>
            </a:pPr>
            <a:r>
              <a:rPr lang="en-GB" altLang="zh-CN" sz="1000" dirty="0" smtClean="0">
                <a:latin typeface="+mj-lt"/>
                <a:cs typeface="Arial"/>
              </a:rPr>
              <a:t>But also accurate, unambiguous, specific, and complete</a:t>
            </a:r>
            <a:r>
              <a:rPr lang="en-US" altLang="zh-CN" sz="1000" baseline="0" dirty="0" smtClean="0">
                <a:solidFill>
                  <a:srgbClr val="292929"/>
                </a:solidFill>
                <a:latin typeface="+mj-lt"/>
                <a:cs typeface="+mn-cs"/>
              </a:rPr>
              <a:t> because y</a:t>
            </a:r>
            <a:r>
              <a:rPr lang="en-US" altLang="zh-CN" sz="1000" dirty="0" smtClean="0">
                <a:solidFill>
                  <a:srgbClr val="292929"/>
                </a:solidFill>
                <a:latin typeface="+mj-lt"/>
              </a:rPr>
              <a:t>ou</a:t>
            </a:r>
            <a:r>
              <a:rPr lang="en-US" altLang="zh-CN" sz="1000" baseline="0" dirty="0" smtClean="0">
                <a:solidFill>
                  <a:srgbClr val="292929"/>
                </a:solidFill>
                <a:latin typeface="+mj-lt"/>
              </a:rPr>
              <a:t> want the appropriate audience to read your paper; if the title isn’t accurate, the right</a:t>
            </a:r>
            <a:r>
              <a:rPr lang="en-US" altLang="zh-CN" sz="1000" dirty="0" smtClean="0">
                <a:solidFill>
                  <a:srgbClr val="292929"/>
                </a:solidFill>
                <a:latin typeface="+mj-lt"/>
              </a:rPr>
              <a:t> people</a:t>
            </a:r>
            <a:r>
              <a:rPr lang="en-US" altLang="zh-CN" sz="1000" baseline="0" dirty="0" smtClean="0">
                <a:solidFill>
                  <a:srgbClr val="292929"/>
                </a:solidFill>
                <a:latin typeface="+mj-lt"/>
              </a:rPr>
              <a:t> may not find or read it and the community would remain unaware of your work, leading to lower citations than the paper deserves. </a:t>
            </a:r>
            <a:endParaRPr lang="en-US" altLang="zh-CN" sz="1000" dirty="0" smtClean="0">
              <a:solidFill>
                <a:srgbClr val="24789E"/>
              </a:solidFill>
              <a:latin typeface="+mj-lt"/>
              <a:ea typeface="+mn-ea"/>
              <a:cs typeface="Arial" pitchFamily="34" charset="0"/>
            </a:endParaRPr>
          </a:p>
          <a:p>
            <a:pPr marL="342900" lvl="1" indent="-342900">
              <a:buClr>
                <a:schemeClr val="tx2"/>
              </a:buClr>
              <a:buSzPct val="130000"/>
              <a:buFont typeface="Wingdings" panose="05000000000000000000" pitchFamily="2" charset="2"/>
              <a:buChar char="§"/>
            </a:pPr>
            <a:r>
              <a:rPr lang="en-GB" altLang="zh-CN" sz="1000" dirty="0" smtClean="0">
                <a:latin typeface="+mj-lt"/>
                <a:cs typeface="Arial"/>
              </a:rPr>
              <a:t>Should use professional language and avoid rarely-used abbreviations</a:t>
            </a:r>
          </a:p>
          <a:p>
            <a:pPr marL="342900" lvl="1" indent="-342900">
              <a:buClr>
                <a:schemeClr val="tx2"/>
              </a:buClr>
              <a:buSzPct val="130000"/>
              <a:buFont typeface="Wingdings" panose="05000000000000000000" pitchFamily="2" charset="2"/>
              <a:buChar char="§"/>
            </a:pPr>
            <a:r>
              <a:rPr lang="en-GB" altLang="zh-CN" sz="1000" dirty="0" smtClean="0">
                <a:latin typeface="+mj-lt"/>
                <a:cs typeface="Arial"/>
              </a:rPr>
              <a:t>Will attract readers -  short, catchy titles are often better cited</a:t>
            </a:r>
          </a:p>
          <a:p>
            <a:pPr marL="228600" lvl="0" indent="-228600" eaLnBrk="1" hangingPunct="1">
              <a:buFontTx/>
              <a:buAutoNum type="arabicPeriod"/>
            </a:pPr>
            <a:endParaRPr lang="en-GB" altLang="zh-CN" sz="1000" dirty="0" smtClean="0">
              <a:solidFill>
                <a:srgbClr val="292929"/>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000" dirty="0" smtClean="0">
                <a:solidFill>
                  <a:srgbClr val="292929"/>
                </a:solidFill>
                <a:latin typeface="+mj-lt"/>
              </a:rPr>
              <a:t>Which means, </a:t>
            </a:r>
            <a:r>
              <a:rPr lang="en-GB" altLang="zh-CN" sz="1000" dirty="0" smtClean="0">
                <a:latin typeface="+mj-lt"/>
                <a:cs typeface="Arial"/>
              </a:rPr>
              <a:t>the best titles contain the fewest possible words that adequately and accurately describe the content of a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000" dirty="0" smtClean="0">
              <a:solidFill>
                <a:srgbClr val="292929"/>
              </a:solidFill>
              <a:latin typeface="+mj-lt"/>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292929"/>
                </a:solidFill>
                <a:latin typeface="+mj-lt"/>
              </a:rPr>
              <a:t>Naturally, the title should be discussed</a:t>
            </a:r>
            <a:r>
              <a:rPr lang="en-US" altLang="zh-CN" sz="1000" baseline="0" dirty="0" smtClean="0">
                <a:solidFill>
                  <a:srgbClr val="292929"/>
                </a:solidFill>
                <a:latin typeface="+mj-lt"/>
              </a:rPr>
              <a:t> and agreed with your co-authors.</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altLang="zh-CN" sz="1000" dirty="0" smtClean="0">
              <a:solidFill>
                <a:srgbClr val="24789E"/>
              </a:solidFill>
              <a:latin typeface="+mj-lt"/>
              <a:ea typeface="宋体" pitchFamily="2" charset="-122"/>
              <a:cs typeface="Arial" pitchFamily="34" charset="0"/>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3</a:t>
            </a:fld>
            <a:endParaRPr lang="en-GB" dirty="0"/>
          </a:p>
        </p:txBody>
      </p:sp>
    </p:spTree>
    <p:extLst>
      <p:ext uri="{BB962C8B-B14F-4D97-AF65-F5344CB8AC3E}">
        <p14:creationId xmlns:p14="http://schemas.microsoft.com/office/powerpoint/2010/main" val="271880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r>
              <a:rPr lang="en-GB" sz="1000" b="0" i="0" u="none" strike="noStrike" kern="1200" dirty="0" smtClean="0">
                <a:solidFill>
                  <a:schemeClr val="tx1"/>
                </a:solidFill>
                <a:effectLst/>
                <a:latin typeface="+mj-lt"/>
                <a:ea typeface="+mn-ea"/>
                <a:cs typeface="+mn-cs"/>
              </a:rPr>
              <a:t>Even</a:t>
            </a:r>
            <a:r>
              <a:rPr lang="en-GB" sz="1000" b="0" i="0" u="none" strike="noStrike" kern="1200" baseline="0" dirty="0" smtClean="0">
                <a:solidFill>
                  <a:schemeClr val="tx1"/>
                </a:solidFill>
                <a:effectLst/>
                <a:latin typeface="+mj-lt"/>
                <a:ea typeface="+mn-ea"/>
                <a:cs typeface="+mn-cs"/>
              </a:rPr>
              <a:t> if you do not use the </a:t>
            </a:r>
            <a:r>
              <a:rPr lang="en-GB" sz="1000" b="0" i="0" u="none" strike="noStrike" kern="1200" dirty="0" smtClean="0">
                <a:solidFill>
                  <a:schemeClr val="tx1"/>
                </a:solidFill>
                <a:effectLst/>
                <a:latin typeface="+mj-lt"/>
                <a:ea typeface="+mn-ea"/>
                <a:cs typeface="+mn-cs"/>
              </a:rPr>
              <a:t>“Guide for Authors” to research the journal, you will need to consult</a:t>
            </a:r>
            <a:r>
              <a:rPr lang="en-GB" sz="1000" b="0" i="0" u="none" strike="noStrike" kern="1200" baseline="0" dirty="0" smtClean="0">
                <a:solidFill>
                  <a:schemeClr val="tx1"/>
                </a:solidFill>
                <a:effectLst/>
                <a:latin typeface="+mj-lt"/>
                <a:ea typeface="+mn-ea"/>
                <a:cs typeface="+mn-cs"/>
              </a:rPr>
              <a:t> with the Guide before you begin preparing your manuscript</a:t>
            </a:r>
            <a:r>
              <a:rPr lang="en-GB" sz="1000" b="0" i="0" u="none" strike="noStrike" kern="1200" dirty="0" smtClean="0">
                <a:solidFill>
                  <a:schemeClr val="tx1"/>
                </a:solidFill>
                <a:effectLst/>
                <a:latin typeface="+mj-lt"/>
                <a:ea typeface="+mn-ea"/>
                <a:cs typeface="+mn-cs"/>
              </a:rPr>
              <a:t>. </a:t>
            </a:r>
          </a:p>
          <a:p>
            <a:pPr marL="228600" marR="0" indent="-228600" algn="l" defTabSz="914400" rtl="0" eaLnBrk="1" fontAlgn="base" latinLnBrk="0" hangingPunct="1">
              <a:lnSpc>
                <a:spcPct val="100000"/>
              </a:lnSpc>
              <a:spcBef>
                <a:spcPct val="30000"/>
              </a:spcBef>
              <a:spcAft>
                <a:spcPct val="0"/>
              </a:spcAft>
              <a:buClrTx/>
              <a:buSzTx/>
              <a:buFontTx/>
              <a:buNone/>
              <a:tabLst/>
              <a:defRPr/>
            </a:pPr>
            <a:endParaRPr lang="en-GB" sz="1000" b="0" i="0" u="none" strike="noStrike" kern="1200" dirty="0" smtClean="0">
              <a:solidFill>
                <a:schemeClr val="tx1"/>
              </a:solidFill>
              <a:effectLst/>
              <a:latin typeface="+mj-lt"/>
              <a:ea typeface="+mn-ea"/>
              <a:cs typeface="+mn-cs"/>
            </a:endParaRPr>
          </a:p>
          <a:p>
            <a:pPr marL="228600" marR="0" indent="-228600" algn="l" defTabSz="914400" rtl="0" eaLnBrk="1" fontAlgn="base" latinLnBrk="0" hangingPunct="1">
              <a:lnSpc>
                <a:spcPct val="100000"/>
              </a:lnSpc>
              <a:spcBef>
                <a:spcPct val="30000"/>
              </a:spcBef>
              <a:spcAft>
                <a:spcPct val="0"/>
              </a:spcAft>
              <a:buClrTx/>
              <a:buSzTx/>
              <a:buFontTx/>
              <a:buNone/>
              <a:tabLst/>
              <a:defRPr/>
            </a:pPr>
            <a:r>
              <a:rPr lang="en-GB" sz="1000" b="0" i="0" u="none" strike="noStrike" kern="1200" dirty="0" smtClean="0">
                <a:solidFill>
                  <a:schemeClr val="tx1"/>
                </a:solidFill>
                <a:effectLst/>
                <a:latin typeface="+mj-lt"/>
                <a:ea typeface="+mn-ea"/>
                <a:cs typeface="+mn-cs"/>
              </a:rPr>
              <a:t>I would advise that you apply the guide for authors to your manuscript, even to the first draft. It can help you with the text layout, reference style, nomenclature, figures</a:t>
            </a:r>
            <a:r>
              <a:rPr lang="en-GB" sz="1000" b="0" i="0" u="none" strike="noStrike" kern="1200" baseline="0" dirty="0" smtClean="0">
                <a:solidFill>
                  <a:schemeClr val="tx1"/>
                </a:solidFill>
                <a:effectLst/>
                <a:latin typeface="+mj-lt"/>
                <a:ea typeface="+mn-ea"/>
                <a:cs typeface="+mn-cs"/>
              </a:rPr>
              <a:t> </a:t>
            </a:r>
            <a:r>
              <a:rPr lang="en-GB" sz="1000" b="0" i="0" u="none" strike="noStrike" kern="1200" dirty="0" smtClean="0">
                <a:solidFill>
                  <a:schemeClr val="tx1"/>
                </a:solidFill>
                <a:effectLst/>
                <a:latin typeface="+mj-lt"/>
                <a:ea typeface="+mn-ea"/>
                <a:cs typeface="+mn-cs"/>
              </a:rPr>
              <a:t>and tables, and other important items. This will save your time, along with the editor’s and reviewer’s and will give a great first impression to the editor. The two caveats are where</a:t>
            </a:r>
            <a:r>
              <a:rPr lang="en-GB" sz="1000" b="0" i="0" u="none" strike="noStrike" kern="1200" baseline="0" dirty="0" smtClean="0">
                <a:solidFill>
                  <a:schemeClr val="tx1"/>
                </a:solidFill>
                <a:effectLst/>
                <a:latin typeface="+mj-lt"/>
                <a:ea typeface="+mn-ea"/>
                <a:cs typeface="+mn-cs"/>
              </a:rPr>
              <a:t> journals offer Your Paper, Your Way or Reference Simplification where the paper formatting or reference formatting requirements are relaxed for the original submission.</a:t>
            </a:r>
            <a:r>
              <a:rPr lang="en-GB" sz="1000" b="0" i="0" u="none" strike="noStrike" kern="1200" dirty="0" smtClean="0">
                <a:solidFill>
                  <a:schemeClr val="tx1"/>
                </a:solidFill>
                <a:effectLst/>
                <a:latin typeface="+mj-lt"/>
                <a:ea typeface="+mn-ea"/>
                <a:cs typeface="+mn-cs"/>
              </a:rPr>
              <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
            </a:r>
            <a:br>
              <a:rPr lang="en-GB" sz="1000" b="0" i="0" u="none" strike="noStrike" kern="1200" dirty="0" smtClean="0">
                <a:solidFill>
                  <a:schemeClr val="tx1"/>
                </a:solidFill>
                <a:effectLst/>
                <a:latin typeface="+mj-lt"/>
                <a:ea typeface="+mn-ea"/>
                <a:cs typeface="+mn-cs"/>
              </a:rPr>
            </a:br>
            <a:r>
              <a:rPr lang="en-GB" sz="1000" b="0" i="0" u="none" strike="noStrike" kern="1200" dirty="0" smtClean="0">
                <a:solidFill>
                  <a:schemeClr val="tx1"/>
                </a:solidFill>
                <a:effectLst/>
                <a:latin typeface="+mj-lt"/>
                <a:ea typeface="+mn-ea"/>
                <a:cs typeface="+mn-cs"/>
              </a:rPr>
              <a:t/>
            </a:r>
            <a:br>
              <a:rPr lang="en-GB" sz="1000" b="0" i="0" u="none" strike="noStrike" kern="1200" dirty="0" smtClean="0">
                <a:solidFill>
                  <a:schemeClr val="tx1"/>
                </a:solidFill>
                <a:effectLst/>
                <a:latin typeface="+mj-lt"/>
                <a:ea typeface="+mn-ea"/>
                <a:cs typeface="+mn-cs"/>
              </a:rPr>
            </a:br>
            <a:endParaRPr lang="en-GB" sz="1000" dirty="0" smtClean="0">
              <a:latin typeface="+mj-lt"/>
            </a:endParaRPr>
          </a:p>
          <a:p>
            <a:endParaRPr lang="en-US" sz="1000" dirty="0" smtClean="0">
              <a:latin typeface="+mj-lt"/>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22</a:t>
            </a:fld>
            <a:endParaRPr lang="en-GB"/>
          </a:p>
        </p:txBody>
      </p:sp>
    </p:spTree>
    <p:extLst>
      <p:ext uri="{BB962C8B-B14F-4D97-AF65-F5344CB8AC3E}">
        <p14:creationId xmlns:p14="http://schemas.microsoft.com/office/powerpoint/2010/main" val="1853224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xfrm>
            <a:off x="3777607" y="9428584"/>
            <a:ext cx="2889938" cy="496332"/>
          </a:xfrm>
          <a:prstGeom prst="rect">
            <a:avLst/>
          </a:prstGeom>
          <a:noFill/>
        </p:spPr>
        <p:txBody>
          <a:bodyPr/>
          <a:lstStyle/>
          <a:p>
            <a:fld id="{501B3ACE-9DD9-44AE-BCCF-6780532BD06D}" type="slidenum">
              <a:rPr lang="en-US" smtClean="0"/>
              <a:pPr/>
              <a:t>24</a:t>
            </a:fld>
            <a:endParaRPr lang="en-US" smtClean="0"/>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p:spPr>
        <p:txBody>
          <a:bodyPr/>
          <a:lstStyle/>
          <a:p>
            <a:pPr marL="0" indent="0">
              <a:buClr>
                <a:srgbClr val="5D9A3C"/>
              </a:buClr>
              <a:buFont typeface="Arial" pitchFamily="34" charset="0"/>
              <a:buNone/>
            </a:pPr>
            <a:r>
              <a:rPr lang="en-GB" altLang="zh-CN" sz="1000" b="0" u="none" dirty="0" smtClean="0">
                <a:solidFill>
                  <a:srgbClr val="07779D"/>
                </a:solidFill>
                <a:latin typeface="+mj-lt"/>
                <a:ea typeface="宋体" pitchFamily="2" charset="-122"/>
                <a:cs typeface="Arial" pitchFamily="34" charset="0"/>
              </a:rPr>
              <a:t>The best advise I can</a:t>
            </a:r>
            <a:r>
              <a:rPr lang="en-GB" altLang="zh-CN" sz="1000" b="0" u="none" baseline="0" dirty="0" smtClean="0">
                <a:solidFill>
                  <a:srgbClr val="07779D"/>
                </a:solidFill>
                <a:latin typeface="+mj-lt"/>
                <a:ea typeface="宋体" pitchFamily="2" charset="-122"/>
                <a:cs typeface="Arial" pitchFamily="34" charset="0"/>
              </a:rPr>
              <a:t> give it to </a:t>
            </a:r>
            <a:r>
              <a:rPr lang="en-GB" altLang="zh-CN" sz="1000" b="0" u="none" dirty="0" smtClean="0">
                <a:solidFill>
                  <a:srgbClr val="07779D"/>
                </a:solidFill>
                <a:latin typeface="+mj-lt"/>
                <a:ea typeface="宋体" pitchFamily="2" charset="-122"/>
                <a:cs typeface="Arial" pitchFamily="34" charset="0"/>
              </a:rPr>
              <a:t>check your paper over and over again to ensure it is vetted as thoroughly as possible</a:t>
            </a:r>
            <a:r>
              <a:rPr lang="en-GB" altLang="zh-CN" sz="1000" b="0" u="none" baseline="0" dirty="0" smtClean="0">
                <a:solidFill>
                  <a:srgbClr val="07779D"/>
                </a:solidFill>
                <a:latin typeface="+mj-lt"/>
                <a:ea typeface="宋体" pitchFamily="2" charset="-122"/>
                <a:cs typeface="Arial" pitchFamily="34" charset="0"/>
              </a:rPr>
              <a:t> </a:t>
            </a:r>
            <a:r>
              <a:rPr lang="en-GB" altLang="zh-CN" sz="1000" b="0" u="none" dirty="0" smtClean="0">
                <a:solidFill>
                  <a:srgbClr val="07779D"/>
                </a:solidFill>
                <a:latin typeface="+mj-lt"/>
                <a:ea typeface="宋体" pitchFamily="2" charset="-122"/>
                <a:cs typeface="Arial" pitchFamily="34" charset="0"/>
              </a:rPr>
              <a:t>before submission. </a:t>
            </a:r>
            <a:r>
              <a:rPr lang="en-US" altLang="zh-CN" sz="1000" b="0" u="none" dirty="0" smtClean="0">
                <a:solidFill>
                  <a:srgbClr val="07779D"/>
                </a:solidFill>
                <a:latin typeface="+mj-lt"/>
                <a:ea typeface="宋体" pitchFamily="2" charset="-122"/>
                <a:cs typeface="Arial" pitchFamily="34" charset="0"/>
              </a:rPr>
              <a:t>Of course all authors</a:t>
            </a:r>
            <a:r>
              <a:rPr lang="en-US" altLang="zh-CN" sz="1000" b="0" u="none" baseline="0" dirty="0" smtClean="0">
                <a:solidFill>
                  <a:srgbClr val="07779D"/>
                </a:solidFill>
                <a:latin typeface="+mj-lt"/>
                <a:ea typeface="宋体" pitchFamily="2" charset="-122"/>
                <a:cs typeface="Arial" pitchFamily="34" charset="0"/>
              </a:rPr>
              <a:t> should check and approve the manuscript but you might also a</a:t>
            </a:r>
            <a:r>
              <a:rPr lang="en-US" altLang="zh-CN" sz="1000" b="0" u="none" dirty="0" smtClean="0">
                <a:solidFill>
                  <a:srgbClr val="07779D"/>
                </a:solidFill>
                <a:latin typeface="+mj-lt"/>
                <a:ea typeface="宋体" pitchFamily="2" charset="-122"/>
                <a:cs typeface="Arial" pitchFamily="34" charset="0"/>
              </a:rPr>
              <a:t>sk colleagues and supervisors to review your manuscript for you. If you don’t do this before submission</a:t>
            </a:r>
            <a:r>
              <a:rPr lang="en-US" altLang="zh-CN" sz="1000" b="0" u="none" baseline="0" dirty="0" smtClean="0">
                <a:solidFill>
                  <a:srgbClr val="07779D"/>
                </a:solidFill>
                <a:latin typeface="+mj-lt"/>
                <a:ea typeface="宋体" pitchFamily="2" charset="-122"/>
                <a:cs typeface="Arial" pitchFamily="34" charset="0"/>
              </a:rPr>
              <a:t> you’ll have to do it during revision, so it’s better to do it upfront and send the editor and reviewers the best possible first impression.</a:t>
            </a:r>
            <a:endParaRPr lang="en-US" sz="1000" dirty="0" smtClean="0">
              <a:latin typeface="+mj-lt"/>
              <a:cs typeface="Arial" pitchFamily="34" charset="0"/>
            </a:endParaRPr>
          </a:p>
        </p:txBody>
      </p:sp>
    </p:spTree>
    <p:extLst>
      <p:ext uri="{BB962C8B-B14F-4D97-AF65-F5344CB8AC3E}">
        <p14:creationId xmlns:p14="http://schemas.microsoft.com/office/powerpoint/2010/main" val="2897190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b="0" u="none" kern="1200" dirty="0" smtClean="0">
                <a:solidFill>
                  <a:srgbClr val="07779D"/>
                </a:solidFill>
                <a:latin typeface="+mn-lt"/>
                <a:ea typeface="+mn-ea"/>
                <a:cs typeface="Arial" pitchFamily="34" charset="0"/>
              </a:rPr>
              <a:t>The final step</a:t>
            </a:r>
            <a:r>
              <a:rPr lang="en-US" altLang="zh-CN" sz="1000" b="0" u="none" kern="1200" baseline="0" dirty="0" smtClean="0">
                <a:solidFill>
                  <a:srgbClr val="07779D"/>
                </a:solidFill>
                <a:latin typeface="+mn-lt"/>
                <a:ea typeface="+mn-ea"/>
                <a:cs typeface="Arial" pitchFamily="34" charset="0"/>
              </a:rPr>
              <a:t> before submission is to prepare your covering letter which should be submitted along with your manuscript. This is y</a:t>
            </a:r>
            <a:r>
              <a:rPr lang="en-US" altLang="zh-CN" sz="1000" b="0" u="none" kern="1200" dirty="0" smtClean="0">
                <a:solidFill>
                  <a:srgbClr val="07779D"/>
                </a:solidFill>
                <a:latin typeface="+mn-lt"/>
                <a:ea typeface="+mn-ea"/>
                <a:cs typeface="Arial" pitchFamily="34" charset="0"/>
              </a:rPr>
              <a:t>our chance to speak to the editor directly,</a:t>
            </a:r>
            <a:r>
              <a:rPr lang="en-US" altLang="zh-CN" sz="1000" b="0" u="none" kern="1200" baseline="0" dirty="0" smtClean="0">
                <a:solidFill>
                  <a:srgbClr val="07779D"/>
                </a:solidFill>
                <a:latin typeface="+mn-lt"/>
                <a:ea typeface="+mn-ea"/>
                <a:cs typeface="Arial" pitchFamily="34" charset="0"/>
              </a:rPr>
              <a:t> to m</a:t>
            </a:r>
            <a:r>
              <a:rPr lang="en-US" altLang="zh-CN" sz="1000" b="0" u="none" kern="1200" dirty="0" smtClean="0">
                <a:solidFill>
                  <a:srgbClr val="07779D"/>
                </a:solidFill>
                <a:latin typeface="+mn-lt"/>
                <a:ea typeface="+mn-ea"/>
                <a:cs typeface="Arial" pitchFamily="34" charset="0"/>
              </a:rPr>
              <a:t>ention what makes your manuscript suitable for the journal and important for the field,</a:t>
            </a:r>
            <a:r>
              <a:rPr lang="en-US" altLang="zh-CN" sz="1000" b="0" u="none" kern="1200" baseline="0" dirty="0" smtClean="0">
                <a:solidFill>
                  <a:srgbClr val="07779D"/>
                </a:solidFill>
                <a:latin typeface="+mn-lt"/>
                <a:ea typeface="+mn-ea"/>
                <a:cs typeface="Arial" pitchFamily="34" charset="0"/>
              </a:rPr>
              <a:t> to confirm that all authors have approved the paper as it is submitted, </a:t>
            </a:r>
            <a:r>
              <a:rPr lang="en-US" altLang="zh-CN" sz="1000" b="0" u="none" kern="1200" dirty="0" smtClean="0">
                <a:solidFill>
                  <a:srgbClr val="07779D"/>
                </a:solidFill>
                <a:latin typeface="+mn-lt"/>
                <a:ea typeface="+mn-ea"/>
                <a:cs typeface="Arial" pitchFamily="34" charset="0"/>
              </a:rPr>
              <a:t>to mention any special requirements such as reviewer suggestions,</a:t>
            </a:r>
            <a:r>
              <a:rPr lang="en-US" altLang="zh-CN" sz="1000" b="0" u="none" kern="1200" baseline="0" dirty="0" smtClean="0">
                <a:solidFill>
                  <a:srgbClr val="07779D"/>
                </a:solidFill>
                <a:latin typeface="+mn-lt"/>
                <a:ea typeface="+mn-ea"/>
                <a:cs typeface="Arial" pitchFamily="34" charset="0"/>
              </a:rPr>
              <a:t> and to disclose any conflicts of interest.</a:t>
            </a:r>
            <a:endParaRPr lang="en-GB" sz="1000" b="0" u="none" kern="1200" dirty="0" smtClean="0">
              <a:solidFill>
                <a:srgbClr val="07779D"/>
              </a:solidFill>
              <a:latin typeface="+mn-lt"/>
              <a:ea typeface="+mn-ea"/>
              <a:cs typeface="Arial" pitchFamily="34" charset="0"/>
            </a:endParaRPr>
          </a:p>
          <a:p>
            <a:endParaRPr lang="en-US" sz="1000" dirty="0"/>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solidFill>
                  <a:prstClr val="black"/>
                </a:solidFill>
              </a:rPr>
              <a:pPr/>
              <a:t>25</a:t>
            </a:fld>
            <a:endParaRPr lang="en-GB">
              <a:solidFill>
                <a:prstClr val="black"/>
              </a:solidFill>
            </a:endParaRPr>
          </a:p>
        </p:txBody>
      </p:sp>
    </p:spTree>
    <p:extLst>
      <p:ext uri="{BB962C8B-B14F-4D97-AF65-F5344CB8AC3E}">
        <p14:creationId xmlns:p14="http://schemas.microsoft.com/office/powerpoint/2010/main" val="3804899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7804" indent="-177804">
              <a:spcBef>
                <a:spcPct val="0"/>
              </a:spcBef>
              <a:buFont typeface="Arial" panose="020B0604020202020204" pitchFamily="34" charset="0"/>
              <a:buChar char="•"/>
            </a:pPr>
            <a:r>
              <a:rPr lang="en-US" sz="1000" i="0" dirty="0" smtClean="0">
                <a:latin typeface="+mj-lt"/>
              </a:rPr>
              <a:t>Peer review has become the filter that is used to evaluate the quality, comment on validity, judge the significance and determine originality of research. </a:t>
            </a:r>
          </a:p>
          <a:p>
            <a:pPr marL="177804" indent="-177804">
              <a:spcBef>
                <a:spcPct val="0"/>
              </a:spcBef>
              <a:buFont typeface="Arial" panose="020B0604020202020204" pitchFamily="34" charset="0"/>
              <a:buChar char="•"/>
            </a:pPr>
            <a:r>
              <a:rPr lang="en-US" sz="1000" i="0" dirty="0" smtClean="0">
                <a:latin typeface="+mj-lt"/>
              </a:rPr>
              <a:t>The process also helps to improve the quality of the paper. In a recent study by the publishing research consortium, over 90% of authors agreed that peer review improved the quality of their paper. </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t>27</a:t>
            </a:fld>
            <a:endParaRPr lang="en-GB"/>
          </a:p>
        </p:txBody>
      </p:sp>
    </p:spTree>
    <p:extLst>
      <p:ext uri="{BB962C8B-B14F-4D97-AF65-F5344CB8AC3E}">
        <p14:creationId xmlns:p14="http://schemas.microsoft.com/office/powerpoint/2010/main" val="1869794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xfrm>
            <a:off x="3777607" y="9428584"/>
            <a:ext cx="2889938" cy="496332"/>
          </a:xfrm>
          <a:prstGeom prst="rect">
            <a:avLst/>
          </a:prstGeom>
          <a:noFill/>
        </p:spPr>
        <p:txBody>
          <a:bodyPr/>
          <a:lstStyle/>
          <a:p>
            <a:fld id="{501B3ACE-9DD9-44AE-BCCF-6780532BD06D}" type="slidenum">
              <a:rPr lang="en-US" smtClean="0"/>
              <a:pPr/>
              <a:t>28</a:t>
            </a:fld>
            <a:endParaRPr lang="en-US" smtClean="0"/>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sz="1000" dirty="0" smtClean="0"/>
              <a:t>This is not how it works…</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sz="100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sz="1000" dirty="0" smtClean="0"/>
              <a:t>Source: </a:t>
            </a:r>
            <a:r>
              <a:rPr lang="en-US" sz="1000" dirty="0" smtClean="0">
                <a:hlinkClick r:id="rId3"/>
              </a:rPr>
              <a:t>Nearing-Zero</a:t>
            </a:r>
            <a:r>
              <a:rPr lang="en-US" sz="1000" dirty="0" smtClean="0"/>
              <a:t> by Nick D. Kim</a:t>
            </a:r>
          </a:p>
          <a:p>
            <a:pPr marL="228600" lvl="0" indent="-228600" eaLnBrk="1" hangingPunct="1">
              <a:buFontTx/>
              <a:buNone/>
            </a:pPr>
            <a:endParaRPr lang="en-GB" sz="1000" dirty="0" smtClean="0">
              <a:latin typeface="Arial" pitchFamily="34" charset="0"/>
              <a:cs typeface="Arial" pitchFamily="34" charset="0"/>
            </a:endParaRPr>
          </a:p>
        </p:txBody>
      </p:sp>
    </p:spTree>
    <p:extLst>
      <p:ext uri="{BB962C8B-B14F-4D97-AF65-F5344CB8AC3E}">
        <p14:creationId xmlns:p14="http://schemas.microsoft.com/office/powerpoint/2010/main" val="4080724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xfrm>
            <a:off x="3777607" y="9428584"/>
            <a:ext cx="2889938" cy="496332"/>
          </a:xfrm>
          <a:prstGeom prst="rect">
            <a:avLst/>
          </a:prstGeom>
          <a:noFill/>
        </p:spPr>
        <p:txBody>
          <a:bodyPr/>
          <a:lstStyle/>
          <a:p>
            <a:fld id="{501B3ACE-9DD9-44AE-BCCF-6780532BD06D}" type="slidenum">
              <a:rPr lang="en-US" smtClean="0"/>
              <a:pPr/>
              <a:t>29</a:t>
            </a:fld>
            <a:endParaRPr lang="en-US" smtClean="0"/>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rgbClr val="3333CC"/>
                </a:solidFill>
                <a:latin typeface="+mj-lt"/>
                <a:ea typeface="宋体" charset="-122"/>
              </a:rPr>
              <a:t>It actually works</a:t>
            </a:r>
            <a:r>
              <a:rPr lang="en-US" altLang="zh-CN" sz="1000" b="0" baseline="0" dirty="0" smtClean="0">
                <a:solidFill>
                  <a:srgbClr val="3333CC"/>
                </a:solidFill>
                <a:latin typeface="+mj-lt"/>
                <a:ea typeface="宋体" charset="-122"/>
              </a:rPr>
              <a:t> like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zh-CN" sz="1000" b="0" baseline="0" dirty="0" smtClean="0">
                <a:solidFill>
                  <a:srgbClr val="3333CC"/>
                </a:solidFill>
                <a:latin typeface="+mj-lt"/>
                <a:ea typeface="宋体" charset="-122"/>
              </a:rPr>
              <a:t>First the editor or editorial office check that your paper meets the fundamental requirements for the journal which may include considerations such as the scope, novelty, ethics, English language quality and so on. If your paper does not meet these requirements then your paper will be desk rejected.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zh-CN" sz="1000" b="0" baseline="0" dirty="0" smtClean="0">
                <a:solidFill>
                  <a:srgbClr val="3333CC"/>
                </a:solidFill>
                <a:latin typeface="+mj-lt"/>
                <a:ea typeface="宋体" charset="-122"/>
              </a:rPr>
              <a:t>If your paper does meet these requirements, your paper will be sent for review. The reviewers are selected by the editor as experts in the topic(s) covered by the paper, and usually editors seek 2 reviews for each manuscript.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zh-CN" sz="1000" b="0" baseline="0" dirty="0" smtClean="0">
                <a:solidFill>
                  <a:srgbClr val="3333CC"/>
                </a:solidFill>
                <a:latin typeface="+mj-lt"/>
                <a:ea typeface="宋体" charset="-122"/>
              </a:rPr>
              <a:t>Reviewers give recommendations but the decision is ultimately the editor’s. The editor may decide that your paper should be accepted without revision, although this is very rare, rejected, or revised.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zh-CN" sz="1000" b="0" baseline="0" dirty="0" smtClean="0">
                <a:solidFill>
                  <a:srgbClr val="3333CC"/>
                </a:solidFill>
                <a:latin typeface="+mj-lt"/>
                <a:ea typeface="宋体" charset="-122"/>
              </a:rPr>
              <a:t>If your paper is to be revised, when the revision is resubmitted the paper may or may not undergo further rounds of 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sz="1000" b="0" baseline="0" dirty="0" smtClean="0">
              <a:solidFill>
                <a:srgbClr val="3333CC"/>
              </a:solidFill>
              <a:latin typeface="+mj-lt"/>
              <a:ea typeface="宋体"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000" b="0" baseline="0" dirty="0" smtClean="0">
                <a:solidFill>
                  <a:srgbClr val="3333CC"/>
                </a:solidFill>
                <a:latin typeface="+mj-lt"/>
                <a:ea typeface="宋体" charset="-122"/>
              </a:rPr>
              <a:t>The length of time this process takes depends on the field and the journal. Editors and journal managers try to accelerate this process as much as possible, by uninviting reviewers that don’t agree to review within a short window of 10-14 days, by setting ambitious deadlines for reviewers to submit their reports (28 days is common) and by reminding reviewers, both as they approach the deadline to submit their report and when they are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0" baseline="0" dirty="0" smtClean="0">
              <a:solidFill>
                <a:srgbClr val="3333CC"/>
              </a:solidFill>
              <a:latin typeface="+mj-lt"/>
              <a:ea typeface="宋体"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rgbClr val="3333CC"/>
                </a:solidFill>
                <a:latin typeface="+mj-lt"/>
                <a:ea typeface="宋体" charset="-122"/>
              </a:rPr>
              <a:t>Source:</a:t>
            </a:r>
            <a:r>
              <a:rPr lang="en-US" altLang="zh-CN" sz="1000" b="0" baseline="0" dirty="0" smtClean="0">
                <a:solidFill>
                  <a:srgbClr val="3333CC"/>
                </a:solidFill>
                <a:latin typeface="+mj-lt"/>
                <a:ea typeface="宋体" charset="-122"/>
              </a:rPr>
              <a:t> </a:t>
            </a:r>
            <a:r>
              <a:rPr lang="en-US" altLang="zh-CN" sz="1000" b="0" dirty="0" smtClean="0">
                <a:solidFill>
                  <a:srgbClr val="3333CC"/>
                </a:solidFill>
                <a:latin typeface="+mj-lt"/>
                <a:ea typeface="宋体" charset="-122"/>
              </a:rPr>
              <a:t>Michael </a:t>
            </a:r>
            <a:r>
              <a:rPr lang="en-US" altLang="zh-CN" sz="1000" b="0" dirty="0" err="1" smtClean="0">
                <a:solidFill>
                  <a:srgbClr val="3333CC"/>
                </a:solidFill>
                <a:latin typeface="+mj-lt"/>
                <a:ea typeface="宋体" charset="-122"/>
              </a:rPr>
              <a:t>Derntl</a:t>
            </a:r>
            <a:r>
              <a:rPr lang="en-US" altLang="zh-CN" sz="1000" b="0" dirty="0" smtClean="0">
                <a:solidFill>
                  <a:srgbClr val="3333CC"/>
                </a:solidFill>
                <a:latin typeface="+mj-lt"/>
                <a:ea typeface="宋体" charset="-122"/>
              </a:rPr>
              <a:t>. Basics of Research Paper Writing and Publishing. </a:t>
            </a:r>
            <a:r>
              <a:rPr lang="en-US" altLang="zh-CN" sz="1000" b="0" dirty="0" smtClean="0">
                <a:solidFill>
                  <a:srgbClr val="0000FF"/>
                </a:solidFill>
                <a:latin typeface="+mj-lt"/>
                <a:ea typeface="宋体" charset="-122"/>
                <a:hlinkClick r:id="rId3"/>
              </a:rPr>
              <a:t>http://www.pri.univie.ac.at/~derntl/papers/meth-se.pdf</a:t>
            </a:r>
            <a:r>
              <a:rPr lang="en-US" altLang="zh-CN" sz="1000" b="0" dirty="0" smtClean="0">
                <a:solidFill>
                  <a:srgbClr val="0000FF"/>
                </a:solidFill>
                <a:latin typeface="+mj-lt"/>
                <a:ea typeface="宋体" charset="-122"/>
              </a:rPr>
              <a:t> </a:t>
            </a:r>
            <a:endParaRPr lang="zh-CN" altLang="en-US" sz="1000" b="0" dirty="0" smtClean="0">
              <a:solidFill>
                <a:srgbClr val="0000FF"/>
              </a:solidFill>
              <a:latin typeface="+mj-lt"/>
              <a:ea typeface="宋体" charset="-122"/>
            </a:endParaRPr>
          </a:p>
          <a:p>
            <a:pPr marL="0" lvl="0" indent="0" eaLnBrk="1" hangingPunct="1">
              <a:buFontTx/>
              <a:buNone/>
            </a:pPr>
            <a:endParaRPr lang="en-GB" sz="1000" dirty="0" smtClean="0">
              <a:latin typeface="+mj-lt"/>
              <a:cs typeface="Arial" pitchFamily="34" charset="0"/>
            </a:endParaRPr>
          </a:p>
        </p:txBody>
      </p:sp>
    </p:spTree>
    <p:extLst>
      <p:ext uri="{BB962C8B-B14F-4D97-AF65-F5344CB8AC3E}">
        <p14:creationId xmlns:p14="http://schemas.microsoft.com/office/powerpoint/2010/main" val="3715256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xfrm>
            <a:off x="3777607" y="9428584"/>
            <a:ext cx="2889938" cy="496332"/>
          </a:xfrm>
          <a:prstGeom prst="rect">
            <a:avLst/>
          </a:prstGeom>
          <a:noFill/>
        </p:spPr>
        <p:txBody>
          <a:bodyPr/>
          <a:lstStyle/>
          <a:p>
            <a:fld id="{501B3ACE-9DD9-44AE-BCCF-6780532BD06D}" type="slidenum">
              <a:rPr lang="en-US" smtClean="0"/>
              <a:pPr/>
              <a:t>30</a:t>
            </a:fld>
            <a:endParaRPr lang="en-US" smtClean="0"/>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p:spPr>
        <p:txBody>
          <a:bodyPr/>
          <a:lstStyle/>
          <a:p>
            <a:pPr marL="228600" lvl="0" indent="-228600" eaLnBrk="1" hangingPunct="1">
              <a:buFontTx/>
              <a:buNone/>
            </a:pPr>
            <a:r>
              <a:rPr lang="en-GB" sz="1000" dirty="0" smtClean="0">
                <a:latin typeface="+mj-lt"/>
                <a:cs typeface="Arial" pitchFamily="34" charset="0"/>
              </a:rPr>
              <a:t>So what are reviewers looking for?</a:t>
            </a:r>
            <a:r>
              <a:rPr lang="en-GB" sz="1000" baseline="0" dirty="0" smtClean="0">
                <a:latin typeface="+mj-lt"/>
                <a:cs typeface="Arial" pitchFamily="34" charset="0"/>
              </a:rPr>
              <a:t> Well, essentially the same as the editors:</a:t>
            </a:r>
          </a:p>
          <a:p>
            <a:pPr>
              <a:buClr>
                <a:srgbClr val="FF6600"/>
              </a:buClr>
              <a:buSzPct val="130000"/>
              <a:buFont typeface="Wingdings" panose="05000000000000000000" pitchFamily="2" charset="2"/>
              <a:buChar char="§"/>
              <a:defRPr/>
            </a:pPr>
            <a:endParaRPr lang="en-GB" altLang="zh-CN" sz="1000" dirty="0" smtClean="0">
              <a:solidFill>
                <a:srgbClr val="53565A"/>
              </a:solidFill>
              <a:latin typeface="+mj-lt"/>
              <a:ea typeface="宋体" pitchFamily="2" charset="-122"/>
              <a:cs typeface="Arial" pitchFamily="34" charset="0"/>
            </a:endParaRPr>
          </a:p>
          <a:p>
            <a:pPr>
              <a:buClr>
                <a:srgbClr val="FF6600"/>
              </a:buClr>
              <a:buSzPct val="130000"/>
              <a:buFont typeface="Wingdings" panose="05000000000000000000" pitchFamily="2" charset="2"/>
              <a:buChar char="§"/>
              <a:defRPr/>
            </a:pPr>
            <a:r>
              <a:rPr lang="en-GB" altLang="zh-CN" sz="1000" dirty="0" smtClean="0">
                <a:solidFill>
                  <a:srgbClr val="53565A"/>
                </a:solidFill>
                <a:latin typeface="+mj-lt"/>
                <a:ea typeface="宋体" pitchFamily="2" charset="-122"/>
                <a:cs typeface="Arial" pitchFamily="34" charset="0"/>
              </a:rPr>
              <a:t>That</a:t>
            </a:r>
            <a:r>
              <a:rPr lang="en-GB" altLang="zh-CN" sz="1000" baseline="0" dirty="0" smtClean="0">
                <a:solidFill>
                  <a:srgbClr val="53565A"/>
                </a:solidFill>
                <a:latin typeface="+mj-lt"/>
                <a:ea typeface="宋体" pitchFamily="2" charset="-122"/>
                <a:cs typeface="Arial" pitchFamily="34" charset="0"/>
              </a:rPr>
              <a:t> the hypothesis posed is important to the field.</a:t>
            </a:r>
            <a:endParaRPr lang="en-GB" altLang="zh-CN" sz="1000" dirty="0" smtClean="0">
              <a:solidFill>
                <a:srgbClr val="53565A"/>
              </a:solidFill>
              <a:latin typeface="+mj-lt"/>
              <a:ea typeface="宋体" pitchFamily="2" charset="-122"/>
              <a:cs typeface="Arial" pitchFamily="34" charset="0"/>
            </a:endParaRPr>
          </a:p>
          <a:p>
            <a:pPr>
              <a:buClr>
                <a:srgbClr val="FF6600"/>
              </a:buClr>
              <a:buSzPct val="130000"/>
              <a:buFont typeface="Wingdings" panose="05000000000000000000" pitchFamily="2" charset="2"/>
              <a:buChar char="§"/>
              <a:defRPr/>
            </a:pPr>
            <a:endParaRPr lang="en-GB" altLang="zh-CN" sz="1000" dirty="0" smtClean="0">
              <a:solidFill>
                <a:srgbClr val="53565A"/>
              </a:solidFill>
              <a:latin typeface="+mj-lt"/>
              <a:ea typeface="宋体" pitchFamily="2" charset="-122"/>
              <a:cs typeface="Arial" pitchFamily="34" charset="0"/>
            </a:endParaRPr>
          </a:p>
          <a:p>
            <a:pPr>
              <a:buClr>
                <a:srgbClr val="FF6600"/>
              </a:buClr>
              <a:buSzPct val="130000"/>
              <a:buFont typeface="Wingdings" panose="05000000000000000000" pitchFamily="2" charset="2"/>
              <a:buChar char="§"/>
              <a:defRPr/>
            </a:pPr>
            <a:r>
              <a:rPr lang="en-GB" altLang="zh-CN" sz="1000" dirty="0" smtClean="0">
                <a:solidFill>
                  <a:srgbClr val="53565A"/>
                </a:solidFill>
                <a:latin typeface="+mj-lt"/>
                <a:ea typeface="宋体" pitchFamily="2" charset="-122"/>
                <a:cs typeface="Arial" pitchFamily="34" charset="0"/>
              </a:rPr>
              <a:t>That the research</a:t>
            </a:r>
            <a:r>
              <a:rPr lang="en-GB" altLang="zh-CN" sz="1000" baseline="0" dirty="0" smtClean="0">
                <a:solidFill>
                  <a:srgbClr val="53565A"/>
                </a:solidFill>
                <a:latin typeface="+mj-lt"/>
                <a:ea typeface="宋体" pitchFamily="2" charset="-122"/>
                <a:cs typeface="Arial" pitchFamily="34" charset="0"/>
              </a:rPr>
              <a:t> is novel and original and will contribute to the development of the field.</a:t>
            </a:r>
            <a:endParaRPr lang="en-GB" altLang="zh-CN" sz="1000" dirty="0" smtClean="0">
              <a:solidFill>
                <a:srgbClr val="53565A"/>
              </a:solidFill>
              <a:latin typeface="+mj-lt"/>
              <a:ea typeface="宋体" pitchFamily="2" charset="-122"/>
              <a:cs typeface="Arial" pitchFamily="34" charset="0"/>
            </a:endParaRPr>
          </a:p>
          <a:p>
            <a:pPr marL="0" marR="0" indent="0" algn="l" defTabSz="914400" rtl="0" eaLnBrk="1" fontAlgn="auto" latinLnBrk="0" hangingPunct="1">
              <a:lnSpc>
                <a:spcPct val="100000"/>
              </a:lnSpc>
              <a:spcBef>
                <a:spcPts val="0"/>
              </a:spcBef>
              <a:spcAft>
                <a:spcPts val="0"/>
              </a:spcAft>
              <a:buClr>
                <a:srgbClr val="FF6600"/>
              </a:buClr>
              <a:buSzPct val="130000"/>
              <a:buFont typeface="Wingdings" panose="05000000000000000000" pitchFamily="2" charset="2"/>
              <a:buChar char="§"/>
              <a:tabLst/>
              <a:defRPr/>
            </a:pPr>
            <a:endParaRPr lang="en-GB" altLang="zh-CN" sz="1000" dirty="0" smtClean="0">
              <a:solidFill>
                <a:srgbClr val="53565A"/>
              </a:solidFill>
              <a:latin typeface="+mj-lt"/>
              <a:ea typeface="宋体" pitchFamily="2" charset="-122"/>
              <a:cs typeface="Arial" pitchFamily="34" charset="0"/>
            </a:endParaRPr>
          </a:p>
          <a:p>
            <a:pPr marL="0" marR="0" indent="0" algn="l" defTabSz="914400" rtl="0" eaLnBrk="1" fontAlgn="auto" latinLnBrk="0" hangingPunct="1">
              <a:lnSpc>
                <a:spcPct val="100000"/>
              </a:lnSpc>
              <a:spcBef>
                <a:spcPts val="0"/>
              </a:spcBef>
              <a:spcAft>
                <a:spcPts val="0"/>
              </a:spcAft>
              <a:buClr>
                <a:srgbClr val="FF6600"/>
              </a:buClr>
              <a:buSzPct val="130000"/>
              <a:buFont typeface="Wingdings" panose="05000000000000000000" pitchFamily="2" charset="2"/>
              <a:buChar char="§"/>
              <a:tabLst/>
              <a:defRPr/>
            </a:pPr>
            <a:r>
              <a:rPr lang="en-GB" altLang="zh-CN" sz="1000" dirty="0" smtClean="0">
                <a:solidFill>
                  <a:srgbClr val="53565A"/>
                </a:solidFill>
                <a:latin typeface="+mj-lt"/>
                <a:ea typeface="宋体" pitchFamily="2" charset="-122"/>
                <a:cs typeface="Arial" pitchFamily="34" charset="0"/>
              </a:rPr>
              <a:t>Clear progression through the paper delineating the strengths and weaknesses of the</a:t>
            </a:r>
            <a:r>
              <a:rPr lang="en-GB" altLang="zh-CN" sz="1000" baseline="0" dirty="0" smtClean="0">
                <a:solidFill>
                  <a:srgbClr val="53565A"/>
                </a:solidFill>
                <a:latin typeface="+mj-lt"/>
                <a:ea typeface="宋体" pitchFamily="2" charset="-122"/>
                <a:cs typeface="Arial" pitchFamily="34" charset="0"/>
              </a:rPr>
              <a:t> </a:t>
            </a:r>
            <a:r>
              <a:rPr lang="en-GB" altLang="zh-CN" sz="1000" dirty="0" smtClean="0">
                <a:solidFill>
                  <a:srgbClr val="53565A"/>
                </a:solidFill>
                <a:latin typeface="+mj-lt"/>
                <a:ea typeface="宋体" pitchFamily="2" charset="-122"/>
                <a:cs typeface="Arial" pitchFamily="34" charset="0"/>
              </a:rPr>
              <a:t>methodology, the</a:t>
            </a:r>
            <a:r>
              <a:rPr lang="en-GB" altLang="zh-CN" sz="1000" baseline="0" dirty="0" smtClean="0">
                <a:solidFill>
                  <a:srgbClr val="53565A"/>
                </a:solidFill>
                <a:latin typeface="+mj-lt"/>
                <a:ea typeface="宋体" pitchFamily="2" charset="-122"/>
                <a:cs typeface="Arial" pitchFamily="34" charset="0"/>
              </a:rPr>
              <a:t> </a:t>
            </a:r>
            <a:r>
              <a:rPr lang="en-GB" altLang="zh-CN" sz="1000" dirty="0" smtClean="0">
                <a:solidFill>
                  <a:srgbClr val="53565A"/>
                </a:solidFill>
                <a:latin typeface="+mj-lt"/>
                <a:ea typeface="宋体" pitchFamily="2" charset="-122"/>
                <a:cs typeface="Arial" pitchFamily="34" charset="0"/>
              </a:rPr>
              <a:t>experimental and statistical approach, and the interpretation of results in a way that is clear and easy to follow. T</a:t>
            </a:r>
            <a:r>
              <a:rPr lang="en-GB" altLang="zh-CN" sz="1000" baseline="0" dirty="0" smtClean="0">
                <a:solidFill>
                  <a:srgbClr val="53565A"/>
                </a:solidFill>
                <a:latin typeface="+mj-lt"/>
                <a:ea typeface="宋体" pitchFamily="2" charset="-122"/>
                <a:cs typeface="Arial" pitchFamily="34" charset="0"/>
              </a:rPr>
              <a:t>he reviewer should arrive at the same conclusions as you through </a:t>
            </a:r>
          </a:p>
          <a:p>
            <a:pPr marL="0" marR="0" indent="0" algn="l" defTabSz="914400" rtl="0" eaLnBrk="1" fontAlgn="auto" latinLnBrk="0" hangingPunct="1">
              <a:lnSpc>
                <a:spcPct val="100000"/>
              </a:lnSpc>
              <a:spcBef>
                <a:spcPts val="0"/>
              </a:spcBef>
              <a:spcAft>
                <a:spcPts val="0"/>
              </a:spcAft>
              <a:buClr>
                <a:srgbClr val="FF6600"/>
              </a:buClr>
              <a:buSzPct val="130000"/>
              <a:buFont typeface="Wingdings" panose="05000000000000000000" pitchFamily="2" charset="2"/>
              <a:buChar char="§"/>
              <a:tabLst/>
              <a:defRPr/>
            </a:pPr>
            <a:endParaRPr lang="en-GB" altLang="zh-CN" sz="1000" baseline="0" dirty="0" smtClean="0">
              <a:solidFill>
                <a:srgbClr val="53565A"/>
              </a:solidFill>
              <a:latin typeface="+mj-lt"/>
              <a:ea typeface="宋体" pitchFamily="2" charset="-122"/>
              <a:cs typeface="Arial" pitchFamily="34" charset="0"/>
            </a:endParaRPr>
          </a:p>
          <a:p>
            <a:pPr marL="0" marR="0" indent="0" algn="l" defTabSz="914400" rtl="0" eaLnBrk="1" fontAlgn="auto" latinLnBrk="0" hangingPunct="1">
              <a:lnSpc>
                <a:spcPct val="100000"/>
              </a:lnSpc>
              <a:spcBef>
                <a:spcPts val="0"/>
              </a:spcBef>
              <a:spcAft>
                <a:spcPts val="0"/>
              </a:spcAft>
              <a:buClr>
                <a:srgbClr val="FF6600"/>
              </a:buClr>
              <a:buSzPct val="130000"/>
              <a:buFont typeface="Wingdings" panose="05000000000000000000" pitchFamily="2" charset="2"/>
              <a:buChar char="§"/>
              <a:tabLst/>
              <a:defRPr/>
            </a:pPr>
            <a:r>
              <a:rPr lang="en-GB" altLang="zh-CN" sz="1000" baseline="0" dirty="0" smtClean="0">
                <a:solidFill>
                  <a:srgbClr val="53565A"/>
                </a:solidFill>
                <a:latin typeface="+mj-lt"/>
                <a:ea typeface="宋体" pitchFamily="2" charset="-122"/>
                <a:cs typeface="Arial" pitchFamily="34" charset="0"/>
              </a:rPr>
              <a:t>That the paper is technically good with a </a:t>
            </a:r>
            <a:r>
              <a:rPr lang="en-GB" altLang="zh-CN" sz="1000" dirty="0" smtClean="0">
                <a:solidFill>
                  <a:srgbClr val="53565A"/>
                </a:solidFill>
                <a:latin typeface="+mj-lt"/>
                <a:ea typeface="宋体" pitchFamily="2" charset="-122"/>
                <a:cs typeface="Arial" pitchFamily="34" charset="0"/>
              </a:rPr>
              <a:t>clear</a:t>
            </a:r>
            <a:r>
              <a:rPr lang="en-GB" altLang="zh-CN" sz="1000" baseline="0" dirty="0" smtClean="0">
                <a:solidFill>
                  <a:srgbClr val="53565A"/>
                </a:solidFill>
                <a:latin typeface="+mj-lt"/>
                <a:ea typeface="宋体" pitchFamily="2" charset="-122"/>
                <a:cs typeface="Arial" pitchFamily="34" charset="0"/>
              </a:rPr>
              <a:t> and accurate writing style and well presented figures and tables, following the principles described earlier.</a:t>
            </a:r>
            <a:endParaRPr lang="en-GB" sz="1000" dirty="0" smtClean="0">
              <a:latin typeface="+mj-lt"/>
              <a:cs typeface="Arial" pitchFamily="34" charset="0"/>
            </a:endParaRPr>
          </a:p>
        </p:txBody>
      </p:sp>
    </p:spTree>
    <p:extLst>
      <p:ext uri="{BB962C8B-B14F-4D97-AF65-F5344CB8AC3E}">
        <p14:creationId xmlns:p14="http://schemas.microsoft.com/office/powerpoint/2010/main" val="1999458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sz="1000" dirty="0" smtClean="0">
                <a:latin typeface="+mj-lt"/>
                <a:cs typeface="Arial" pitchFamily="34" charset="0"/>
              </a:rPr>
              <a:t>When a reviewer is not altogether</a:t>
            </a:r>
            <a:r>
              <a:rPr lang="en-GB" sz="1000" baseline="0" dirty="0" smtClean="0">
                <a:latin typeface="+mj-lt"/>
                <a:cs typeface="Arial" pitchFamily="34" charset="0"/>
              </a:rPr>
              <a:t> positive and provides constructive criticism it can be easy to be disheartened and become defensive. But it is important to view the review process as constructive and valuable – you have been given insights from your peers at the top of their field and an opportunity to work your paper into the best it can possibly be before it is revealed to the world – make the most of their feedback. This cartoon is of course a little tongue in cheek, but there are still some useful snippets of advice: </a:t>
            </a:r>
          </a:p>
          <a:p>
            <a:endParaRPr lang="en-GB" sz="1000" baseline="0" dirty="0" smtClean="0">
              <a:latin typeface="+mj-lt"/>
              <a:cs typeface="Arial" pitchFamily="34" charset="0"/>
            </a:endParaRPr>
          </a:p>
          <a:p>
            <a:r>
              <a:rPr lang="en-GB" sz="1000" baseline="0" dirty="0" smtClean="0">
                <a:latin typeface="+mj-lt"/>
                <a:cs typeface="Arial" pitchFamily="34" charset="0"/>
              </a:rPr>
              <a:t>Firstly, respond politely, professionally and unemotionally. </a:t>
            </a:r>
          </a:p>
          <a:p>
            <a:endParaRPr lang="en-GB" sz="1000" baseline="0" dirty="0" smtClean="0">
              <a:latin typeface="+mj-lt"/>
              <a:cs typeface="Arial" pitchFamily="34" charset="0"/>
            </a:endParaRPr>
          </a:p>
          <a:p>
            <a:r>
              <a:rPr lang="en-GB" sz="1000" baseline="0" dirty="0" smtClean="0">
                <a:latin typeface="+mj-lt"/>
                <a:cs typeface="Arial" pitchFamily="34" charset="0"/>
              </a:rPr>
              <a:t>Secondly, you don’t have to agree with the reviewer but where you disagree with the reviewers comments you should explain why, backing up your review with further explanation of your work, evidence from the literature or other scientific argument. </a:t>
            </a:r>
            <a:endParaRPr lang="en-US" sz="1000" dirty="0">
              <a:latin typeface="+mj-lt"/>
              <a:cs typeface="Arial" pitchFamily="34" charset="0"/>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67DE7223-426A-4018-BA23-F3B6A35AAA8C}" type="slidenum">
              <a:rPr lang="en-US" smtClean="0"/>
              <a:pPr/>
              <a:t>31</a:t>
            </a:fld>
            <a:endParaRPr lang="en-US"/>
          </a:p>
        </p:txBody>
      </p:sp>
    </p:spTree>
    <p:extLst>
      <p:ext uri="{BB962C8B-B14F-4D97-AF65-F5344CB8AC3E}">
        <p14:creationId xmlns:p14="http://schemas.microsoft.com/office/powerpoint/2010/main" val="2100514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eaLnBrk="1" hangingPunct="1">
              <a:buFontTx/>
              <a:buNone/>
            </a:pPr>
            <a:r>
              <a:rPr lang="en-US" sz="1000" dirty="0" smtClean="0"/>
              <a:t>The listing of authors can be an unexpectedly tricky situation.  Here are some general principles that can be considered to determine first authors and co-authors.</a:t>
            </a:r>
          </a:p>
          <a:p>
            <a:pPr marL="228600" indent="-228600" eaLnBrk="1" hangingPunct="1">
              <a:buFontTx/>
              <a:buAutoNum type="arabicPeriod"/>
            </a:pPr>
            <a:r>
              <a:rPr lang="en-US" sz="1000" dirty="0" smtClean="0"/>
              <a:t>First authors are the ones who conduct or supervise the data analysis as well as the interpretation and presentation of the results.  </a:t>
            </a:r>
          </a:p>
          <a:p>
            <a:pPr marL="228600" indent="-228600" eaLnBrk="1" hangingPunct="1">
              <a:buFontTx/>
              <a:buAutoNum type="arabicPeriod"/>
            </a:pPr>
            <a:r>
              <a:rPr lang="en-US" sz="1000" dirty="0" smtClean="0"/>
              <a:t>Corresponding</a:t>
            </a:r>
            <a:r>
              <a:rPr lang="en-US" sz="1000" baseline="0" dirty="0" smtClean="0"/>
              <a:t> authors </a:t>
            </a:r>
            <a:r>
              <a:rPr lang="en-US" sz="1000" dirty="0" smtClean="0"/>
              <a:t>put the paper together and submit it to the journal. The corresponding</a:t>
            </a:r>
            <a:r>
              <a:rPr lang="en-US" sz="1000" baseline="0" dirty="0" smtClean="0"/>
              <a:t> author may be the first author but this is not obligatory.</a:t>
            </a:r>
            <a:endParaRPr lang="en-US" sz="1000" dirty="0" smtClean="0"/>
          </a:p>
          <a:p>
            <a:pPr marL="228600" indent="-228600" eaLnBrk="1" hangingPunct="1">
              <a:buFontTx/>
              <a:buAutoNum type="arabicPeriod"/>
            </a:pPr>
            <a:r>
              <a:rPr lang="en-US" sz="1000" dirty="0" smtClean="0"/>
              <a:t>Co-Authors make intellectual contributions to data analysis and interpretation.  Anyone listed as an author</a:t>
            </a:r>
            <a:r>
              <a:rPr lang="en-US" sz="1000" baseline="0" dirty="0" smtClean="0"/>
              <a:t> should have</a:t>
            </a:r>
            <a:r>
              <a:rPr lang="en-US" sz="1000" dirty="0" smtClean="0"/>
              <a:t> reviewed drafts of the paper, and they must be able to present, defend, and discuss their study and the results.</a:t>
            </a:r>
          </a:p>
          <a:p>
            <a:pPr marL="228600" indent="-228600" eaLnBrk="1" hangingPunct="1">
              <a:buFontTx/>
              <a:buAutoNum type="arabicPeriod"/>
            </a:pPr>
            <a:r>
              <a:rPr lang="en-US" sz="1000" dirty="0" smtClean="0"/>
              <a:t>Abuses of authorship include:	</a:t>
            </a:r>
          </a:p>
          <a:p>
            <a:pPr marL="685800" lvl="1" indent="-228600" eaLnBrk="1" hangingPunct="1">
              <a:buFontTx/>
              <a:buAutoNum type="arabicPeriod"/>
            </a:pPr>
            <a:r>
              <a:rPr lang="en-US" sz="1000" dirty="0" smtClean="0"/>
              <a:t>Ghost authors: leaving out those who should be included</a:t>
            </a:r>
          </a:p>
          <a:p>
            <a:pPr marL="685800" lvl="1" indent="-228600" eaLnBrk="1" hangingPunct="1">
              <a:buFontTx/>
              <a:buAutoNum type="arabicPeriod"/>
            </a:pPr>
            <a:r>
              <a:rPr lang="en-US" sz="1000" dirty="0" smtClean="0"/>
              <a:t>Gift authors: including those who should not be included.</a:t>
            </a:r>
            <a:endParaRPr lang="en-GB" sz="1000" dirty="0" smtClean="0"/>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t>33</a:t>
            </a:fld>
            <a:endParaRPr lang="en-GB"/>
          </a:p>
        </p:txBody>
      </p:sp>
    </p:spTree>
    <p:extLst>
      <p:ext uri="{BB962C8B-B14F-4D97-AF65-F5344CB8AC3E}">
        <p14:creationId xmlns:p14="http://schemas.microsoft.com/office/powerpoint/2010/main" val="3356498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GB" altLang="zh-CN" sz="1000" b="0" dirty="0" smtClean="0">
                <a:solidFill>
                  <a:srgbClr val="006699"/>
                </a:solidFill>
                <a:latin typeface="+mj-lt"/>
                <a:cs typeface="Arial" pitchFamily="34" charset="0"/>
              </a:rPr>
              <a:t>Now moving onto the rather meatier issue of plagiarism.</a:t>
            </a:r>
            <a:r>
              <a:rPr lang="en-GB" altLang="zh-CN" sz="1000" b="0" baseline="0" dirty="0" smtClean="0">
                <a:solidFill>
                  <a:srgbClr val="006699"/>
                </a:solidFill>
                <a:latin typeface="+mj-lt"/>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GB" altLang="zh-CN" sz="1000" b="0" baseline="0" dirty="0" smtClean="0">
              <a:solidFill>
                <a:srgbClr val="006699"/>
              </a:solidFill>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GB" altLang="zh-CN" sz="1000" b="0" baseline="0" dirty="0" smtClean="0">
                <a:solidFill>
                  <a:srgbClr val="006699"/>
                </a:solidFill>
                <a:latin typeface="+mj-lt"/>
                <a:cs typeface="Arial" pitchFamily="34" charset="0"/>
              </a:rPr>
              <a:t>Firstly, what is plagiarism: </a:t>
            </a:r>
            <a:r>
              <a:rPr lang="en-GB" altLang="zh-CN" sz="1000" b="0" dirty="0" smtClean="0">
                <a:solidFill>
                  <a:srgbClr val="006699"/>
                </a:solidFill>
                <a:latin typeface="+mj-lt"/>
                <a:cs typeface="Arial" pitchFamily="34" charset="0"/>
              </a:rPr>
              <a:t>According to the </a:t>
            </a:r>
            <a:r>
              <a:rPr lang="en-US" altLang="zh-CN" sz="1000" b="0" dirty="0" smtClean="0">
                <a:latin typeface="+mj-lt"/>
                <a:cs typeface="Arial" pitchFamily="34" charset="0"/>
              </a:rPr>
              <a:t>Federal Office of Science and Technology Policy </a:t>
            </a:r>
            <a:r>
              <a:rPr lang="en-US" altLang="zh-CN" sz="1000" b="0" dirty="0" smtClean="0">
                <a:solidFill>
                  <a:srgbClr val="006699"/>
                </a:solidFill>
                <a:latin typeface="+mj-lt"/>
                <a:cs typeface="Arial" pitchFamily="34" charset="0"/>
              </a:rPr>
              <a:t>“Plagiarism is the appropriation of another person’s ideas, processes, results, or words without giving appropriate credit, including those obtained through confidential review of others’  research proposals and manuscripts.”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GB" sz="1000" b="0" dirty="0" smtClean="0">
              <a:solidFill>
                <a:srgbClr val="006699"/>
              </a:solidFill>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000" i="0" kern="1200" dirty="0" smtClean="0">
                <a:solidFill>
                  <a:schemeClr val="tx1"/>
                </a:solidFill>
                <a:latin typeface="+mj-lt"/>
                <a:ea typeface="+mn-ea"/>
                <a:cs typeface="Arial" pitchFamily="34" charset="0"/>
              </a:rPr>
              <a:t>Why is crediting the work of others (including your advisor’s or your own previous work) by citation important?</a:t>
            </a:r>
            <a:endParaRPr lang="en-GB" sz="1000" i="0" kern="1200" dirty="0" smtClean="0">
              <a:solidFill>
                <a:schemeClr val="tx1"/>
              </a:solidFill>
              <a:latin typeface="+mj-lt"/>
              <a:ea typeface="+mn-ea"/>
              <a:cs typeface="Arial" pitchFamily="34" charset="0"/>
            </a:endParaRPr>
          </a:p>
          <a:p>
            <a:pPr marL="228600" lvl="0" indent="-228600" algn="l" rtl="0">
              <a:buFont typeface="+mj-lt"/>
              <a:buAutoNum type="arabicPeriod"/>
            </a:pPr>
            <a:r>
              <a:rPr lang="en-US" sz="1000" kern="1200" dirty="0" smtClean="0">
                <a:solidFill>
                  <a:srgbClr val="07779D"/>
                </a:solidFill>
                <a:latin typeface="+mj-lt"/>
                <a:ea typeface="+mn-ea"/>
                <a:cs typeface="Arial" pitchFamily="34" charset="0"/>
              </a:rPr>
              <a:t>To place your own work in context,</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000" kern="1200" dirty="0" smtClean="0">
                <a:solidFill>
                  <a:srgbClr val="07779D"/>
                </a:solidFill>
                <a:latin typeface="+mj-lt"/>
                <a:ea typeface="+mn-ea"/>
                <a:cs typeface="Arial" pitchFamily="34" charset="0"/>
              </a:rPr>
              <a:t>To acknowledge the findings of others on which you have built your research, and </a:t>
            </a:r>
            <a:endParaRPr lang="en-GB" sz="1000" kern="1200" dirty="0" smtClean="0">
              <a:solidFill>
                <a:srgbClr val="07779D"/>
              </a:solidFill>
              <a:latin typeface="+mj-lt"/>
              <a:ea typeface="+mn-ea"/>
              <a:cs typeface="Arial" pitchFamily="34" charset="0"/>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sz="1000" kern="1200" dirty="0" smtClean="0">
                <a:solidFill>
                  <a:srgbClr val="07779D"/>
                </a:solidFill>
                <a:latin typeface="+mj-lt"/>
                <a:ea typeface="+mn-ea"/>
                <a:cs typeface="Arial" pitchFamily="34" charset="0"/>
              </a:rPr>
              <a:t>To maintain the credibility and accuracy of the scientific literature.</a:t>
            </a:r>
            <a:endParaRPr lang="en-GB" sz="1000" kern="1200" dirty="0" smtClean="0">
              <a:solidFill>
                <a:srgbClr val="07779D"/>
              </a:solidFill>
              <a:latin typeface="+mj-lt"/>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GB" sz="1000" b="0" dirty="0" smtClean="0">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nl-NL" sz="1000" b="0" dirty="0" smtClean="0">
              <a:latin typeface="+mj-lt"/>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t>34</a:t>
            </a:fld>
            <a:endParaRPr lang="en-GB"/>
          </a:p>
        </p:txBody>
      </p:sp>
    </p:spTree>
    <p:extLst>
      <p:ext uri="{BB962C8B-B14F-4D97-AF65-F5344CB8AC3E}">
        <p14:creationId xmlns:p14="http://schemas.microsoft.com/office/powerpoint/2010/main" val="2425607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000" kern="1200" dirty="0" smtClean="0">
                <a:solidFill>
                  <a:schemeClr val="tx1"/>
                </a:solidFill>
                <a:latin typeface="+mn-lt"/>
                <a:ea typeface="+mn-ea"/>
                <a:cs typeface="+mn-cs"/>
              </a:rPr>
              <a:t>If the title catches a reader’s attention, the next thing a potential</a:t>
            </a:r>
            <a:r>
              <a:rPr lang="en-GB" sz="1000" kern="1200" baseline="0" dirty="0" smtClean="0">
                <a:solidFill>
                  <a:schemeClr val="tx1"/>
                </a:solidFill>
                <a:latin typeface="+mn-lt"/>
                <a:ea typeface="+mn-ea"/>
                <a:cs typeface="+mn-cs"/>
              </a:rPr>
              <a:t> reader will look at </a:t>
            </a:r>
            <a:r>
              <a:rPr lang="en-GB" sz="1000" b="0" kern="1200" dirty="0" smtClean="0">
                <a:solidFill>
                  <a:schemeClr val="tx1"/>
                </a:solidFill>
                <a:latin typeface="+mn-lt"/>
                <a:ea typeface="+mn-ea"/>
                <a:cs typeface="+mn-cs"/>
              </a:rPr>
              <a:t>is the Abstract</a:t>
            </a:r>
            <a:r>
              <a:rPr lang="en-GB" sz="1000" b="0" kern="1200" baseline="0" dirty="0" smtClean="0">
                <a:solidFill>
                  <a:schemeClr val="tx1"/>
                </a:solidFill>
                <a:latin typeface="+mn-lt"/>
                <a:ea typeface="+mn-ea"/>
                <a:cs typeface="+mn-cs"/>
              </a:rPr>
              <a:t> which </a:t>
            </a:r>
            <a:r>
              <a:rPr lang="en-US" sz="1000" kern="1200" dirty="0" smtClean="0">
                <a:solidFill>
                  <a:schemeClr val="tx1"/>
                </a:solidFill>
                <a:latin typeface="+mn-lt"/>
                <a:ea typeface="+mn-ea"/>
                <a:cs typeface="+mn-cs"/>
              </a:rPr>
              <a:t>is always freely available in electronic abstracting and indexing services, such as Web of Science,</a:t>
            </a:r>
            <a:r>
              <a:rPr lang="en-US" sz="1000" kern="1200" baseline="0" dirty="0" smtClean="0">
                <a:solidFill>
                  <a:schemeClr val="tx1"/>
                </a:solidFill>
                <a:latin typeface="+mn-lt"/>
                <a:ea typeface="+mn-ea"/>
                <a:cs typeface="+mn-cs"/>
              </a:rPr>
              <a:t> </a:t>
            </a:r>
            <a:r>
              <a:rPr lang="en-GB" sz="1000" kern="1200" dirty="0" smtClean="0">
                <a:solidFill>
                  <a:schemeClr val="tx1"/>
                </a:solidFill>
                <a:latin typeface="+mn-lt"/>
                <a:ea typeface="+mn-ea"/>
                <a:cs typeface="+mn-cs"/>
              </a:rPr>
              <a:t>PubMed, Medline, Embase, and Scopus.</a:t>
            </a:r>
            <a:r>
              <a:rPr lang="en-GB" sz="1000" b="1" kern="1200" dirty="0" smtClean="0">
                <a:solidFill>
                  <a:schemeClr val="tx1"/>
                </a:solidFill>
                <a:latin typeface="+mn-lt"/>
                <a:ea typeface="+mn-ea"/>
                <a:cs typeface="+mn-cs"/>
              </a:rPr>
              <a:t> </a:t>
            </a:r>
          </a:p>
          <a:p>
            <a:endParaRPr lang="en-US" sz="1000" kern="1200" dirty="0" smtClean="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000" dirty="0" smtClean="0"/>
              <a:t>The Abstract should be as brief as possible - </a:t>
            </a:r>
            <a:r>
              <a:rPr lang="en-US" sz="1000" kern="1200" dirty="0" smtClean="0">
                <a:solidFill>
                  <a:schemeClr val="tx1"/>
                </a:solidFill>
                <a:latin typeface="+mn-lt"/>
                <a:ea typeface="+mn-ea"/>
                <a:cs typeface="+mn-cs"/>
              </a:rPr>
              <a:t>a single paragraph is</a:t>
            </a:r>
            <a:r>
              <a:rPr lang="en-US" sz="1000" kern="1200" baseline="0" dirty="0" smtClean="0">
                <a:solidFill>
                  <a:schemeClr val="tx1"/>
                </a:solidFill>
                <a:latin typeface="+mn-lt"/>
                <a:ea typeface="+mn-ea"/>
                <a:cs typeface="+mn-cs"/>
              </a:rPr>
              <a:t> sufficient.</a:t>
            </a:r>
            <a:endParaRPr lang="en-US" altLang="zh-CN" sz="1000" dirty="0" smtClean="0"/>
          </a:p>
          <a:p>
            <a:pPr marL="228600" lvl="0" indent="-228600">
              <a:buFont typeface="+mj-lt"/>
              <a:buAutoNum type="arabicPeriod"/>
            </a:pPr>
            <a:endParaRPr lang="en-US" sz="1000" kern="1200" dirty="0" smtClean="0">
              <a:solidFill>
                <a:schemeClr val="tx1"/>
              </a:solidFill>
              <a:latin typeface="+mn-lt"/>
              <a:ea typeface="+mn-ea"/>
              <a:cs typeface="+mn-cs"/>
            </a:endParaRPr>
          </a:p>
          <a:p>
            <a:pPr marL="228600" lvl="0" indent="-228600">
              <a:buFont typeface="+mj-lt"/>
              <a:buAutoNum type="arabicPeriod"/>
            </a:pPr>
            <a:r>
              <a:rPr lang="en-US" sz="1000" kern="1200" dirty="0" smtClean="0">
                <a:solidFill>
                  <a:schemeClr val="tx1"/>
                </a:solidFill>
                <a:latin typeface="+mn-lt"/>
                <a:ea typeface="+mn-ea"/>
                <a:cs typeface="+mn-cs"/>
              </a:rPr>
              <a:t>The Abstract should s</a:t>
            </a:r>
            <a:r>
              <a:rPr lang="en-GB" sz="1000" kern="1200" dirty="0" err="1" smtClean="0">
                <a:solidFill>
                  <a:schemeClr val="tx1"/>
                </a:solidFill>
                <a:latin typeface="+mn-lt"/>
                <a:ea typeface="+mn-ea"/>
                <a:cs typeface="+mn-cs"/>
              </a:rPr>
              <a:t>ummarize</a:t>
            </a:r>
            <a:r>
              <a:rPr lang="en-GB" sz="1000" kern="1200" dirty="0" smtClean="0">
                <a:solidFill>
                  <a:schemeClr val="tx1"/>
                </a:solidFill>
                <a:latin typeface="+mn-lt"/>
                <a:ea typeface="+mn-ea"/>
                <a:cs typeface="+mn-cs"/>
              </a:rPr>
              <a:t> </a:t>
            </a:r>
            <a:r>
              <a:rPr lang="en-US" sz="1000" kern="1200" dirty="0" smtClean="0">
                <a:solidFill>
                  <a:schemeClr val="tx1"/>
                </a:solidFill>
                <a:latin typeface="+mn-lt"/>
                <a:ea typeface="+mn-ea"/>
                <a:cs typeface="+mn-cs"/>
              </a:rPr>
              <a:t>the problem, the methods, the results, and the conclusions.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100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000" dirty="0" smtClean="0"/>
              <a:t>Consider </a:t>
            </a:r>
            <a:r>
              <a:rPr lang="en-US" altLang="zh-CN" sz="1000" baseline="0" dirty="0" smtClean="0"/>
              <a:t>your writing style - a</a:t>
            </a:r>
            <a:r>
              <a:rPr lang="en-US" altLang="zh-CN" sz="1000" dirty="0" smtClean="0"/>
              <a:t>n abstract that is clearly written and easy to understand will strongly encourage the reader to read the rest of your paper.</a:t>
            </a:r>
          </a:p>
          <a:p>
            <a:pPr marL="228600" indent="-228600" eaLnBrk="1" hangingPunct="1">
              <a:buFontTx/>
              <a:buAutoNum type="arabicPeriod"/>
              <a:defRPr/>
            </a:pPr>
            <a:endParaRPr lang="en-US" altLang="zh-CN" sz="1000" dirty="0" smtClean="0"/>
          </a:p>
          <a:p>
            <a:pPr marL="228600" indent="-228600" eaLnBrk="1" hangingPunct="1">
              <a:buFontTx/>
              <a:buAutoNum type="arabicPeriod"/>
              <a:defRPr/>
            </a:pPr>
            <a:r>
              <a:rPr lang="en-US" altLang="zh-CN" sz="1000" dirty="0" smtClean="0"/>
              <a:t>Think of the abstract as the advertisement for your article since it is freely available</a:t>
            </a:r>
            <a:r>
              <a:rPr lang="en-US" altLang="zh-CN" sz="1000" baseline="0" dirty="0" smtClean="0"/>
              <a:t> </a:t>
            </a:r>
            <a:r>
              <a:rPr lang="en-US" altLang="zh-CN" sz="1000" dirty="0" smtClean="0"/>
              <a:t>via online searching and indexing – make sure it is accurate and specific but also catchy.</a:t>
            </a:r>
          </a:p>
          <a:p>
            <a:pPr marL="228600" indent="-228600" eaLnBrk="1" hangingPunct="1">
              <a:defRPr/>
            </a:pPr>
            <a:endParaRPr lang="en-US" altLang="zh-CN" sz="1000" dirty="0" smtClean="0"/>
          </a:p>
          <a:p>
            <a:pPr marL="228600" indent="-228600" eaLnBrk="1" hangingPunct="1">
              <a:defRPr/>
            </a:pPr>
            <a:r>
              <a:rPr lang="en-US" altLang="zh-CN" sz="1000" dirty="0" smtClean="0">
                <a:solidFill>
                  <a:srgbClr val="292929"/>
                </a:solidFill>
              </a:rPr>
              <a:t>Take the</a:t>
            </a:r>
            <a:r>
              <a:rPr lang="en-US" altLang="zh-CN" sz="1000" baseline="0" dirty="0" smtClean="0">
                <a:solidFill>
                  <a:srgbClr val="292929"/>
                </a:solidFill>
              </a:rPr>
              <a:t> time to write the Abstract very carefully. </a:t>
            </a:r>
            <a:r>
              <a:rPr lang="en-US" altLang="zh-CN" sz="1000" dirty="0" smtClean="0">
                <a:solidFill>
                  <a:srgbClr val="292929"/>
                </a:solidFill>
              </a:rPr>
              <a:t>Many authors write the Abstract last so that it accurately reflects the content of the paper. </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4</a:t>
            </a:fld>
            <a:endParaRPr lang="en-GB" dirty="0"/>
          </a:p>
        </p:txBody>
      </p:sp>
    </p:spTree>
    <p:extLst>
      <p:ext uri="{BB962C8B-B14F-4D97-AF65-F5344CB8AC3E}">
        <p14:creationId xmlns:p14="http://schemas.microsoft.com/office/powerpoint/2010/main" val="461323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GB" sz="1000" dirty="0" smtClean="0">
                <a:solidFill>
                  <a:srgbClr val="07779D"/>
                </a:solidFill>
                <a:latin typeface="+mj-lt"/>
                <a:cs typeface="Arial" pitchFamily="34" charset="0"/>
              </a:rPr>
              <a:t>What does this mean in practice?</a:t>
            </a:r>
            <a:r>
              <a:rPr lang="en-GB" sz="1000" baseline="0" dirty="0" smtClean="0">
                <a:solidFill>
                  <a:srgbClr val="07779D"/>
                </a:solidFill>
                <a:latin typeface="+mj-lt"/>
                <a:cs typeface="Arial" pitchFamily="34" charset="0"/>
              </a:rPr>
              <a:t> </a:t>
            </a:r>
            <a:r>
              <a:rPr lang="en-GB" sz="1000" dirty="0" smtClean="0">
                <a:solidFill>
                  <a:srgbClr val="07779D"/>
                </a:solidFill>
                <a:latin typeface="+mj-lt"/>
                <a:cs typeface="Arial" pitchFamily="34" charset="0"/>
              </a:rPr>
              <a:t>If you copy any part of original work, in any medium</a:t>
            </a:r>
            <a:r>
              <a:rPr lang="en-GB" sz="1000" baseline="0" dirty="0" smtClean="0">
                <a:solidFill>
                  <a:srgbClr val="07779D"/>
                </a:solidFill>
                <a:latin typeface="+mj-lt"/>
                <a:cs typeface="Arial" pitchFamily="34" charset="0"/>
              </a:rPr>
              <a:t> without attribution, then you are plagiarising, which includes any of the elements listed on this slide and more.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GB" sz="1000" b="0" baseline="0" dirty="0" smtClean="0">
              <a:solidFill>
                <a:srgbClr val="07779D"/>
              </a:solidFill>
              <a:latin typeface="+mj-lt"/>
              <a:cs typeface="Arial" pitchFamily="34" charset="0"/>
            </a:endParaRPr>
          </a:p>
          <a:p>
            <a:pPr lvl="0" algn="l" rtl="0"/>
            <a:r>
              <a:rPr lang="en-US" sz="1000" kern="1200" dirty="0" smtClean="0">
                <a:solidFill>
                  <a:srgbClr val="07779D"/>
                </a:solidFill>
                <a:latin typeface="+mj-lt"/>
                <a:ea typeface="+mn-ea"/>
                <a:cs typeface="Arial" pitchFamily="34" charset="0"/>
              </a:rPr>
              <a:t>Did you know that as well as word</a:t>
            </a:r>
            <a:r>
              <a:rPr lang="en-US" sz="1000" kern="1200" baseline="0" dirty="0" smtClean="0">
                <a:solidFill>
                  <a:srgbClr val="07779D"/>
                </a:solidFill>
                <a:latin typeface="+mj-lt"/>
                <a:ea typeface="+mn-ea"/>
                <a:cs typeface="Arial" pitchFamily="34" charset="0"/>
              </a:rPr>
              <a:t> for word copying *** ,</a:t>
            </a:r>
            <a:r>
              <a:rPr lang="en-US" sz="1000" kern="1200" dirty="0" smtClean="0">
                <a:solidFill>
                  <a:srgbClr val="07779D"/>
                </a:solidFill>
                <a:latin typeface="+mj-lt"/>
                <a:ea typeface="+mn-ea"/>
                <a:cs typeface="Arial" pitchFamily="34" charset="0"/>
              </a:rPr>
              <a:t> plagiarism also applies to paraphrasing *** – restating</a:t>
            </a:r>
            <a:r>
              <a:rPr lang="en-US" sz="1000" kern="1200" baseline="0" dirty="0" smtClean="0">
                <a:solidFill>
                  <a:srgbClr val="07779D"/>
                </a:solidFill>
                <a:latin typeface="+mj-lt"/>
                <a:ea typeface="+mn-ea"/>
                <a:cs typeface="Arial" pitchFamily="34" charset="0"/>
              </a:rPr>
              <a:t> someone else’s ideas without copying their actual words verbatim?</a:t>
            </a:r>
          </a:p>
          <a:p>
            <a:pPr algn="l"/>
            <a:endParaRPr lang="en-US" sz="1000" b="0" kern="1200" dirty="0" smtClean="0">
              <a:solidFill>
                <a:srgbClr val="07779D"/>
              </a:solidFill>
              <a:latin typeface="+mj-lt"/>
              <a:ea typeface="+mn-ea"/>
              <a:cs typeface="Arial" pitchFamily="34" charset="0"/>
            </a:endParaRPr>
          </a:p>
          <a:p>
            <a:pPr marL="0" indent="0" algn="l">
              <a:buFont typeface="Arial" panose="020B0604020202020204" pitchFamily="34" charset="0"/>
              <a:buNone/>
            </a:pPr>
            <a:r>
              <a:rPr lang="en-US" sz="1000" b="0" kern="1200" dirty="0" smtClean="0">
                <a:solidFill>
                  <a:srgbClr val="07779D"/>
                </a:solidFill>
                <a:latin typeface="+mj-lt"/>
                <a:ea typeface="+mn-ea"/>
                <a:cs typeface="Arial" pitchFamily="34" charset="0"/>
              </a:rPr>
              <a:t>This means that it would</a:t>
            </a:r>
            <a:r>
              <a:rPr lang="en-US" sz="1000" b="0" kern="1200" baseline="0" dirty="0" smtClean="0">
                <a:solidFill>
                  <a:srgbClr val="07779D"/>
                </a:solidFill>
                <a:latin typeface="+mj-lt"/>
                <a:ea typeface="+mn-ea"/>
                <a:cs typeface="Arial" pitchFamily="34" charset="0"/>
              </a:rPr>
              <a:t> be </a:t>
            </a:r>
            <a:r>
              <a:rPr lang="en-US" sz="1000" b="0" kern="1200" dirty="0" smtClean="0">
                <a:solidFill>
                  <a:srgbClr val="07779D"/>
                </a:solidFill>
                <a:latin typeface="+mj-lt"/>
                <a:ea typeface="+mn-ea"/>
                <a:cs typeface="Arial" pitchFamily="34" charset="0"/>
              </a:rPr>
              <a:t>unacceptable</a:t>
            </a:r>
            <a:r>
              <a:rPr lang="en-US" sz="1000" b="0" kern="1200" baseline="0" dirty="0" smtClean="0">
                <a:solidFill>
                  <a:srgbClr val="07779D"/>
                </a:solidFill>
                <a:latin typeface="+mj-lt"/>
                <a:ea typeface="+mn-ea"/>
                <a:cs typeface="Arial" pitchFamily="34" charset="0"/>
              </a:rPr>
              <a:t> to:</a:t>
            </a:r>
          </a:p>
          <a:p>
            <a:pPr marL="285750" indent="-285750" algn="l">
              <a:buFont typeface="Arial" panose="020B0604020202020204" pitchFamily="34" charset="0"/>
              <a:buChar char="•"/>
            </a:pPr>
            <a:r>
              <a:rPr lang="en-US" sz="1000" b="0" kern="1200" dirty="0" smtClean="0">
                <a:solidFill>
                  <a:srgbClr val="07779D"/>
                </a:solidFill>
                <a:latin typeface="+mj-lt"/>
                <a:ea typeface="+mn-ea"/>
                <a:cs typeface="Arial" pitchFamily="34" charset="0"/>
              </a:rPr>
              <a:t>Use exact phrases from the original source without enclosing them in quotation marks</a:t>
            </a:r>
          </a:p>
          <a:p>
            <a:pPr marL="285750" indent="-285750" algn="l">
              <a:buFont typeface="Arial" panose="020B0604020202020204" pitchFamily="34" charset="0"/>
              <a:buChar char="•"/>
            </a:pPr>
            <a:r>
              <a:rPr lang="en-US" sz="1000" b="0" kern="1200" dirty="0" smtClean="0">
                <a:solidFill>
                  <a:srgbClr val="07779D"/>
                </a:solidFill>
                <a:latin typeface="+mj-lt"/>
                <a:ea typeface="+mn-ea"/>
                <a:cs typeface="Arial" pitchFamily="34" charset="0"/>
              </a:rPr>
              <a:t>Emulate sentence structure even using different words</a:t>
            </a:r>
          </a:p>
          <a:p>
            <a:pPr marL="285750" indent="-285750" algn="l">
              <a:buFont typeface="Arial" panose="020B0604020202020204" pitchFamily="34" charset="0"/>
              <a:buChar char="•"/>
            </a:pPr>
            <a:r>
              <a:rPr lang="en-US" sz="1000" b="0" kern="1200" dirty="0" smtClean="0">
                <a:solidFill>
                  <a:srgbClr val="07779D"/>
                </a:solidFill>
                <a:latin typeface="+mj-lt"/>
                <a:ea typeface="+mn-ea"/>
                <a:cs typeface="Arial" pitchFamily="34" charset="0"/>
              </a:rPr>
              <a:t>Emulate paragraph organization even using different wording or sentence structure</a:t>
            </a:r>
          </a:p>
          <a:p>
            <a:pPr algn="l"/>
            <a:endParaRPr lang="en-GB" sz="1000" kern="1200" dirty="0" smtClean="0">
              <a:solidFill>
                <a:srgbClr val="07779D"/>
              </a:solidFill>
              <a:latin typeface="+mj-lt"/>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000" b="0" kern="1200" dirty="0" smtClean="0">
                <a:solidFill>
                  <a:srgbClr val="5D9A3C"/>
                </a:solidFill>
                <a:latin typeface="+mj-lt"/>
                <a:ea typeface="+mn-ea"/>
                <a:cs typeface="Arial" pitchFamily="34" charset="0"/>
              </a:rPr>
              <a:t>Text recycling*** , also called self-plagiarism, is another </a:t>
            </a:r>
            <a:r>
              <a:rPr lang="en-GB" sz="1000" kern="1200" baseline="0" dirty="0" smtClean="0">
                <a:solidFill>
                  <a:srgbClr val="07779D"/>
                </a:solidFill>
                <a:latin typeface="+mj-lt"/>
                <a:ea typeface="+mn-ea"/>
                <a:cs typeface="Arial" pitchFamily="34" charset="0"/>
              </a:rPr>
              <a:t>grey area. </a:t>
            </a:r>
            <a:r>
              <a:rPr lang="en-US" sz="1000" b="0" kern="1200" dirty="0" smtClean="0">
                <a:solidFill>
                  <a:srgbClr val="07779D"/>
                </a:solidFill>
                <a:latin typeface="+mj-lt"/>
                <a:ea typeface="+mn-ea"/>
                <a:cs typeface="Arial" pitchFamily="34" charset="0"/>
              </a:rPr>
              <a:t>If</a:t>
            </a:r>
            <a:r>
              <a:rPr lang="en-US" sz="1000" b="0" kern="1200" baseline="0" dirty="0" smtClean="0">
                <a:solidFill>
                  <a:srgbClr val="07779D"/>
                </a:solidFill>
                <a:latin typeface="+mj-lt"/>
                <a:ea typeface="+mn-ea"/>
                <a:cs typeface="Arial" pitchFamily="34" charset="0"/>
              </a:rPr>
              <a:t> y</a:t>
            </a:r>
            <a:r>
              <a:rPr lang="en-US" sz="1000" b="0" kern="1200" dirty="0" smtClean="0">
                <a:solidFill>
                  <a:srgbClr val="07779D"/>
                </a:solidFill>
                <a:latin typeface="+mj-lt"/>
                <a:ea typeface="+mn-ea"/>
                <a:cs typeface="Arial" pitchFamily="34" charset="0"/>
              </a:rPr>
              <a:t>ou publish a paper and in a later paper, copy your Introduction word-for word and perhaps a figure or two without citing the first paper, the Editors may conclude that you intentionally exaggerated your output and reject your paper. </a:t>
            </a:r>
            <a:r>
              <a:rPr lang="en-GB" sz="1000" b="0" kern="1200" baseline="0" dirty="0" smtClean="0">
                <a:solidFill>
                  <a:srgbClr val="07779D"/>
                </a:solidFill>
                <a:latin typeface="+mj-lt"/>
                <a:ea typeface="+mn-ea"/>
                <a:cs typeface="Arial" pitchFamily="34" charset="0"/>
              </a:rPr>
              <a:t>It</a:t>
            </a:r>
            <a:r>
              <a:rPr lang="en-GB" sz="1000" kern="1200" baseline="0" dirty="0" smtClean="0">
                <a:solidFill>
                  <a:srgbClr val="07779D"/>
                </a:solidFill>
                <a:latin typeface="+mj-lt"/>
                <a:ea typeface="+mn-ea"/>
                <a:cs typeface="Arial" pitchFamily="34" charset="0"/>
              </a:rPr>
              <a:t> is best to err on the side of caution as far as this is concerned, so always cite/quote even your own previous work.</a:t>
            </a:r>
            <a:endParaRPr lang="en-US" sz="1000" b="0" kern="1200" dirty="0" smtClean="0">
              <a:solidFill>
                <a:srgbClr val="07779D"/>
              </a:solidFill>
              <a:latin typeface="+mj-lt"/>
              <a:ea typeface="+mn-ea"/>
              <a:cs typeface="Arial" pitchFamily="34" charset="0"/>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t>35</a:t>
            </a:fld>
            <a:endParaRPr lang="en-GB"/>
          </a:p>
        </p:txBody>
      </p:sp>
    </p:spTree>
    <p:extLst>
      <p:ext uri="{BB962C8B-B14F-4D97-AF65-F5344CB8AC3E}">
        <p14:creationId xmlns:p14="http://schemas.microsoft.com/office/powerpoint/2010/main" val="3586386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dirty="0" smtClean="0">
                <a:solidFill>
                  <a:srgbClr val="006699"/>
                </a:solidFill>
                <a:latin typeface="+mj-lt"/>
                <a:cs typeface="Arial" pitchFamily="34" charset="0"/>
              </a:rPr>
              <a:t>Both plagiarism and duplicate</a:t>
            </a:r>
            <a:r>
              <a:rPr lang="en-GB" sz="1000" baseline="0" dirty="0" smtClean="0">
                <a:solidFill>
                  <a:srgbClr val="006699"/>
                </a:solidFill>
                <a:latin typeface="+mj-lt"/>
                <a:cs typeface="Arial" pitchFamily="34" charset="0"/>
              </a:rPr>
              <a:t> publication are easily detected through </a:t>
            </a:r>
            <a:r>
              <a:rPr lang="en-GB" sz="1000" baseline="0" dirty="0" err="1" smtClean="0">
                <a:solidFill>
                  <a:srgbClr val="006699"/>
                </a:solidFill>
                <a:latin typeface="+mj-lt"/>
                <a:cs typeface="Arial" pitchFamily="34" charset="0"/>
              </a:rPr>
              <a:t>iThenticate</a:t>
            </a:r>
            <a:r>
              <a:rPr lang="en-GB" sz="1000" baseline="0" dirty="0" smtClean="0">
                <a:solidFill>
                  <a:srgbClr val="006699"/>
                </a:solidFill>
                <a:latin typeface="+mj-lt"/>
                <a:cs typeface="Arial" pitchFamily="34" charset="0"/>
              </a:rPr>
              <a:t> </a:t>
            </a:r>
            <a:r>
              <a:rPr lang="en-GB" sz="1000" baseline="0" dirty="0" err="1" smtClean="0">
                <a:solidFill>
                  <a:srgbClr val="006699"/>
                </a:solidFill>
                <a:latin typeface="+mj-lt"/>
                <a:cs typeface="Arial" pitchFamily="34" charset="0"/>
              </a:rPr>
              <a:t>CrossCheck</a:t>
            </a:r>
            <a:r>
              <a:rPr lang="en-GB" sz="1000" baseline="0" dirty="0" smtClean="0">
                <a:solidFill>
                  <a:srgbClr val="006699"/>
                </a:solidFill>
                <a:latin typeface="+mj-lt"/>
                <a:cs typeface="Arial" pitchFamily="34" charset="0"/>
              </a:rPr>
              <a:t> plagiarism screening software, a h</a:t>
            </a:r>
            <a:r>
              <a:rPr lang="en-GB" sz="1000" dirty="0" smtClean="0">
                <a:latin typeface="+mj-lt"/>
              </a:rPr>
              <a:t>uge database of 30+ million articles, from 50,000+ journals, from 400+ publishers. </a:t>
            </a:r>
            <a:r>
              <a:rPr lang="en-GB" sz="1000" dirty="0" err="1" smtClean="0">
                <a:latin typeface="+mj-lt"/>
              </a:rPr>
              <a:t>CrossCheck</a:t>
            </a:r>
            <a:r>
              <a:rPr lang="en-GB" sz="1000" dirty="0" smtClean="0">
                <a:latin typeface="+mj-lt"/>
              </a:rPr>
              <a:t> alerts Editors to any textual similarities between the article and this huge database of published articles, and most Elsevier journals now check every submitted article using </a:t>
            </a:r>
            <a:r>
              <a:rPr lang="en-GB" sz="1000" dirty="0" err="1" smtClean="0">
                <a:latin typeface="+mj-lt"/>
              </a:rPr>
              <a:t>CrossCheck</a:t>
            </a:r>
            <a:r>
              <a:rPr lang="en-GB" sz="1000" dirty="0" smtClean="0">
                <a:latin typeface="+mj-lt"/>
              </a:rPr>
              <a:t>.</a:t>
            </a:r>
            <a:endParaRPr lang="en-GB" sz="1000" dirty="0" smtClean="0">
              <a:solidFill>
                <a:srgbClr val="006699"/>
              </a:solidFill>
              <a:latin typeface="+mj-lt"/>
              <a:cs typeface="Arial" pitchFamily="34" charset="0"/>
            </a:endParaRPr>
          </a:p>
          <a:p>
            <a:pPr algn="l"/>
            <a:endParaRPr lang="en-US" sz="1000" b="0" dirty="0" smtClean="0">
              <a:solidFill>
                <a:srgbClr val="5D9A3C"/>
              </a:solidFill>
              <a:latin typeface="+mj-lt"/>
              <a:cs typeface="Arial" pitchFamily="34" charset="0"/>
            </a:endParaRPr>
          </a:p>
          <a:p>
            <a:pPr algn="l"/>
            <a:r>
              <a:rPr lang="en-US" sz="1000" b="0" dirty="0" smtClean="0">
                <a:solidFill>
                  <a:srgbClr val="5D9A3C"/>
                </a:solidFill>
                <a:latin typeface="+mj-lt"/>
                <a:cs typeface="Arial" pitchFamily="34" charset="0"/>
              </a:rPr>
              <a:t>The good news is that although plagiarism is serious it is also easily avoidable. </a:t>
            </a:r>
            <a:r>
              <a:rPr lang="en-US" sz="1000" b="0" i="0" dirty="0" smtClean="0">
                <a:solidFill>
                  <a:srgbClr val="07779D"/>
                </a:solidFill>
                <a:latin typeface="+mj-lt"/>
                <a:cs typeface="Arial" pitchFamily="34" charset="0"/>
              </a:rPr>
              <a:t>You can use ideas, phrases and arguments from sources already published, just acknowledge the source and the original author </a:t>
            </a:r>
            <a:r>
              <a:rPr lang="en-GB" sz="1000" b="0" dirty="0" smtClean="0">
                <a:solidFill>
                  <a:srgbClr val="07779D"/>
                </a:solidFill>
                <a:latin typeface="+mj-lt"/>
                <a:cs typeface="Arial" pitchFamily="34" charset="0"/>
              </a:rPr>
              <a:t>and include</a:t>
            </a:r>
            <a:r>
              <a:rPr lang="en-GB" sz="1000" b="0" baseline="0" dirty="0" smtClean="0">
                <a:solidFill>
                  <a:srgbClr val="07779D"/>
                </a:solidFill>
                <a:latin typeface="+mj-lt"/>
                <a:cs typeface="Arial" pitchFamily="34" charset="0"/>
              </a:rPr>
              <a:t> any directly copied text within quotation marks.</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t>36</a:t>
            </a:fld>
            <a:endParaRPr lang="en-GB"/>
          </a:p>
        </p:txBody>
      </p:sp>
    </p:spTree>
    <p:extLst>
      <p:ext uri="{BB962C8B-B14F-4D97-AF65-F5344CB8AC3E}">
        <p14:creationId xmlns:p14="http://schemas.microsoft.com/office/powerpoint/2010/main" val="2750144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000" dirty="0" smtClean="0"/>
              <a:t>Promoting your research does not begin AFTER your manuscript</a:t>
            </a:r>
            <a:r>
              <a:rPr lang="en-GB" sz="1000" baseline="0" dirty="0" smtClean="0"/>
              <a:t> </a:t>
            </a:r>
            <a:r>
              <a:rPr lang="en-GB" sz="1000" dirty="0" smtClean="0"/>
              <a:t>is finished and has been published online. Promoting your research should be on your mind even whilst you are DOING it and writing up your paper. So, l</a:t>
            </a:r>
            <a:r>
              <a:rPr lang="en-GB" sz="1000" dirty="0" smtClean="0">
                <a:latin typeface="+mn-lt"/>
              </a:rPr>
              <a:t>et’s start with some simple but effective tips and tricks for preparing and writing your article:</a:t>
            </a:r>
          </a:p>
          <a:p>
            <a:pPr lvl="0"/>
            <a:endParaRPr lang="en-GB" sz="1000" dirty="0" smtClean="0">
              <a:latin typeface="+mn-lt"/>
            </a:endParaRPr>
          </a:p>
          <a:p>
            <a:pPr lvl="0"/>
            <a:r>
              <a:rPr lang="en-GB" sz="1000" dirty="0" smtClean="0">
                <a:latin typeface="+mn-lt"/>
              </a:rPr>
              <a:t>A good abstract is instrumental. </a:t>
            </a:r>
            <a:r>
              <a:rPr lang="en-GB" sz="1000" kern="1200" dirty="0" smtClean="0">
                <a:solidFill>
                  <a:schemeClr val="tx1"/>
                </a:solidFill>
                <a:effectLst/>
                <a:latin typeface="+mn-lt"/>
                <a:ea typeface="+mn-ea"/>
                <a:cs typeface="+mn-cs"/>
              </a:rPr>
              <a:t>Make sure that your abstract clearly and concisely explains what is new in your paper and why that is important. Be very explicit and don’t assume others will just understand from the context why your findings are interesting. You need to tell them! Consider a sentence that starts with “The reason these findings are important is…” and think about what you would write down there.</a:t>
            </a:r>
          </a:p>
          <a:p>
            <a:pPr lvl="0"/>
            <a:endParaRPr lang="en-US" sz="1000" kern="1200" dirty="0" smtClean="0">
              <a:solidFill>
                <a:schemeClr val="tx1"/>
              </a:solidFill>
              <a:effectLst/>
              <a:latin typeface="+mn-lt"/>
              <a:ea typeface="+mn-ea"/>
              <a:cs typeface="+mn-cs"/>
            </a:endParaRPr>
          </a:p>
          <a:p>
            <a:pPr lvl="0"/>
            <a:r>
              <a:rPr lang="en-GB" sz="1000" kern="1200" dirty="0" smtClean="0">
                <a:solidFill>
                  <a:schemeClr val="tx1"/>
                </a:solidFill>
                <a:effectLst/>
                <a:latin typeface="+mn-lt"/>
                <a:ea typeface="+mn-ea"/>
                <a:cs typeface="+mn-cs"/>
              </a:rPr>
              <a:t>After the abstract, most readers will focus on the introduction and conclusion, so spend some quality time on those too. Ask your colleagues to proof-read, and remember that often people working on slightly different topics have the best feedback because they bring a fresh perspective.</a:t>
            </a:r>
            <a:endParaRPr lang="en-US" sz="1000" kern="1200" dirty="0" smtClean="0">
              <a:solidFill>
                <a:schemeClr val="tx1"/>
              </a:solidFill>
              <a:effectLst/>
              <a:latin typeface="+mn-lt"/>
              <a:ea typeface="+mn-ea"/>
              <a:cs typeface="+mn-cs"/>
            </a:endParaRPr>
          </a:p>
          <a:p>
            <a:pPr lvl="0"/>
            <a:endParaRPr lang="en-US" sz="1000" kern="1200" dirty="0" smtClean="0">
              <a:solidFill>
                <a:schemeClr val="tx1"/>
              </a:solidFill>
              <a:effectLst/>
              <a:latin typeface="+mn-lt"/>
              <a:ea typeface="+mn-ea"/>
              <a:cs typeface="+mn-cs"/>
            </a:endParaRPr>
          </a:p>
          <a:p>
            <a:pPr lvl="0"/>
            <a:r>
              <a:rPr lang="en-GB" sz="1000" kern="1200" dirty="0" smtClean="0">
                <a:solidFill>
                  <a:schemeClr val="tx1"/>
                </a:solidFill>
                <a:effectLst/>
                <a:latin typeface="+mn-lt"/>
                <a:ea typeface="+mn-ea"/>
                <a:cs typeface="+mn-cs"/>
              </a:rPr>
              <a:t>Sharing research data is good scientific practice and is key to making your findings reproducible and helping others to build upon these.  Elsevier is supporting  researchers to store, share, discover and use data - for example by creating bidirectional links between articles and data, and launching data journals. </a:t>
            </a:r>
            <a:endParaRPr lang="en-US" sz="1000" kern="1200" dirty="0" smtClean="0">
              <a:solidFill>
                <a:schemeClr val="tx1"/>
              </a:solidFill>
              <a:effectLst/>
              <a:latin typeface="+mn-lt"/>
              <a:ea typeface="+mn-ea"/>
              <a:cs typeface="+mn-cs"/>
            </a:endParaRPr>
          </a:p>
          <a:p>
            <a:pPr lvl="0"/>
            <a:endParaRPr lang="en-GB" sz="1000" kern="1200" dirty="0" smtClean="0">
              <a:solidFill>
                <a:schemeClr val="tx1"/>
              </a:solidFill>
              <a:effectLst/>
              <a:latin typeface="+mn-lt"/>
              <a:ea typeface="+mn-ea"/>
              <a:cs typeface="+mn-cs"/>
            </a:endParaRPr>
          </a:p>
          <a:p>
            <a:pPr lvl="0"/>
            <a:r>
              <a:rPr lang="en-GB" sz="1000" kern="1200" dirty="0" smtClean="0">
                <a:solidFill>
                  <a:schemeClr val="tx1"/>
                </a:solidFill>
                <a:effectLst/>
                <a:latin typeface="+mn-lt"/>
                <a:ea typeface="+mn-ea"/>
                <a:cs typeface="+mn-cs"/>
              </a:rPr>
              <a:t>Charts and illustrations are often used by people to quickly understand what a paper is about – so make sure that your figures are clear and convey your point effectively. </a:t>
            </a:r>
          </a:p>
          <a:p>
            <a:pPr lvl="0"/>
            <a:endParaRPr lang="en-US" sz="1000" kern="1200" dirty="0" smtClean="0">
              <a:solidFill>
                <a:schemeClr val="tx1"/>
              </a:solidFill>
              <a:effectLst/>
              <a:latin typeface="+mn-lt"/>
              <a:ea typeface="+mn-ea"/>
              <a:cs typeface="+mn-cs"/>
            </a:endParaRPr>
          </a:p>
          <a:p>
            <a:pPr lvl="0"/>
            <a:r>
              <a:rPr lang="en-GB" sz="1000" kern="1200" dirty="0" smtClean="0">
                <a:solidFill>
                  <a:schemeClr val="tx1"/>
                </a:solidFill>
                <a:effectLst/>
                <a:latin typeface="+mn-lt"/>
                <a:ea typeface="+mn-ea"/>
                <a:cs typeface="+mn-cs"/>
              </a:rPr>
              <a:t>Make sure that your paper is written in good English. If you’re not a native speaker, ask a colleague to proofread or you can make use of professional language editing services.</a:t>
            </a:r>
            <a:endParaRPr lang="en-US" sz="1000" kern="1200" dirty="0" smtClean="0">
              <a:solidFill>
                <a:schemeClr val="tx1"/>
              </a:solidFill>
              <a:effectLst/>
              <a:latin typeface="+mn-lt"/>
              <a:ea typeface="+mn-ea"/>
              <a:cs typeface="+mn-cs"/>
            </a:endParaRPr>
          </a:p>
          <a:p>
            <a:pPr lvl="0"/>
            <a:endParaRPr lang="en-GB" sz="1000" dirty="0" smtClean="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smtClean="0">
                <a:latin typeface="+mn-lt"/>
              </a:rPr>
              <a:t>Finally, </a:t>
            </a:r>
            <a:r>
              <a:rPr lang="en-US" sz="1000" dirty="0" smtClean="0"/>
              <a:t>Search Engine Optimization, or </a:t>
            </a:r>
            <a:r>
              <a:rPr lang="en-US" sz="1000" b="1" dirty="0" smtClean="0"/>
              <a:t>SEO</a:t>
            </a:r>
            <a:r>
              <a:rPr lang="en-US" sz="1000" dirty="0" smtClean="0"/>
              <a:t>, will help your article appear higher in the results returned by search engines like Google.</a:t>
            </a:r>
            <a:r>
              <a:rPr lang="en-US" sz="1000" baseline="0" dirty="0" smtClean="0"/>
              <a:t> SEO your article by </a:t>
            </a:r>
            <a:r>
              <a:rPr lang="en-GB" sz="1000" dirty="0" smtClean="0"/>
              <a:t>using strong keywords in your titles, headings and captions, by linking your paper with other content on the web such as</a:t>
            </a:r>
            <a:r>
              <a:rPr lang="en-GB" sz="1000" baseline="0" dirty="0" smtClean="0"/>
              <a:t> </a:t>
            </a:r>
            <a:r>
              <a:rPr lang="en-GB" sz="1000" dirty="0" smtClean="0"/>
              <a:t>other papers via full citations and with any relevant</a:t>
            </a:r>
            <a:r>
              <a:rPr lang="en-GB" sz="1000" baseline="0" dirty="0" smtClean="0"/>
              <a:t> external </a:t>
            </a:r>
            <a:r>
              <a:rPr lang="en-GB" sz="1000" dirty="0" smtClean="0"/>
              <a:t>data repositories; and by including all details for you and your</a:t>
            </a:r>
            <a:r>
              <a:rPr lang="en-GB" sz="1000" baseline="0" dirty="0" smtClean="0"/>
              <a:t> co-authors that members of your community might look up to find you and your work</a:t>
            </a:r>
            <a:r>
              <a:rPr lang="en-GB" sz="1000" dirty="0" smtClean="0"/>
              <a:t>.</a:t>
            </a:r>
          </a:p>
          <a:p>
            <a:pPr lvl="0"/>
            <a:endParaRPr lang="en-GB" sz="1000" dirty="0" smtClean="0">
              <a:latin typeface="+mn-lt"/>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t>38</a:t>
            </a:fld>
            <a:endParaRPr lang="en-GB"/>
          </a:p>
        </p:txBody>
      </p:sp>
    </p:spTree>
    <p:extLst>
      <p:ext uri="{BB962C8B-B14F-4D97-AF65-F5344CB8AC3E}">
        <p14:creationId xmlns:p14="http://schemas.microsoft.com/office/powerpoint/2010/main" val="1835737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GB" sz="1000" baseline="0" dirty="0" smtClean="0"/>
              <a:t>Promoting your research also continues some time after it has been published.</a:t>
            </a:r>
          </a:p>
          <a:p>
            <a:pPr eaLnBrk="1" hangingPunct="1">
              <a:spcBef>
                <a:spcPct val="0"/>
              </a:spcBef>
            </a:pPr>
            <a:endParaRPr lang="en-US" sz="1000" dirty="0" smtClean="0"/>
          </a:p>
          <a:p>
            <a:r>
              <a:rPr lang="en-GB" sz="1000" b="0" i="0" u="none" strike="noStrike" kern="1200" baseline="0" dirty="0" smtClean="0">
                <a:solidFill>
                  <a:schemeClr val="tx1"/>
                </a:solidFill>
                <a:latin typeface="+mn-lt"/>
                <a:ea typeface="+mn-ea"/>
                <a:cs typeface="+mn-cs"/>
              </a:rPr>
              <a:t>On the production and indexing side:</a:t>
            </a:r>
          </a:p>
          <a:p>
            <a:pPr marL="171450" indent="-171450">
              <a:buFont typeface="Arial" panose="020B0604020202020204" pitchFamily="34" charset="0"/>
              <a:buChar char="•"/>
            </a:pPr>
            <a:r>
              <a:rPr lang="en-GB" sz="1000" b="0" i="0" u="none" strike="noStrike" kern="1200" baseline="0" dirty="0" smtClean="0">
                <a:solidFill>
                  <a:schemeClr val="tx1"/>
                </a:solidFill>
                <a:latin typeface="+mn-lt"/>
                <a:ea typeface="+mn-ea"/>
                <a:cs typeface="+mn-cs"/>
              </a:rPr>
              <a:t>After acceptance, Elsevier will publish your article on ScienceDirect, where </a:t>
            </a:r>
            <a:r>
              <a:rPr lang="en-US" sz="1000" kern="1200" dirty="0" smtClean="0">
                <a:solidFill>
                  <a:schemeClr val="tx1"/>
                </a:solidFill>
                <a:effectLst/>
                <a:latin typeface="+mn-lt"/>
                <a:ea typeface="+mn-ea"/>
                <a:cs typeface="+mn-cs"/>
              </a:rPr>
              <a:t>15 million researchers around the globe can access your content. </a:t>
            </a:r>
            <a:r>
              <a:rPr lang="en-GB" sz="1000" b="0" i="0" u="none" strike="noStrike" kern="1200" baseline="0" dirty="0" smtClean="0">
                <a:solidFill>
                  <a:schemeClr val="tx1"/>
                </a:solidFill>
                <a:latin typeface="+mn-lt"/>
                <a:ea typeface="+mn-ea"/>
                <a:cs typeface="+mn-cs"/>
              </a:rPr>
              <a:t>By optimizing this platform and indexing all content, Elsevier works to ensure that your article is more visible and can be found more easily by search engines, library discovery services, A&amp;I databases, and other innovative search and discovery tools. Your article will be accessible immediately after acceptance, and have a unique DOI (Digital Object Identifier), that will always link to the latest available version of your article.</a:t>
            </a:r>
          </a:p>
          <a:p>
            <a:pPr marL="171450" indent="-171450">
              <a:buFont typeface="Arial" panose="020B0604020202020204" pitchFamily="34" charset="0"/>
              <a:buChar char="•"/>
            </a:pPr>
            <a:r>
              <a:rPr lang="en-GB" sz="1000" b="0" i="0" u="none" strike="noStrike" kern="1200" baseline="0" dirty="0" smtClean="0">
                <a:solidFill>
                  <a:schemeClr val="tx1"/>
                </a:solidFill>
                <a:latin typeface="+mn-lt"/>
                <a:ea typeface="+mn-ea"/>
                <a:cs typeface="+mn-cs"/>
              </a:rPr>
              <a:t>Your article will also be included in </a:t>
            </a:r>
            <a:r>
              <a:rPr lang="en-US" sz="1000" kern="1200" dirty="0" smtClean="0">
                <a:solidFill>
                  <a:schemeClr val="tx1"/>
                </a:solidFill>
                <a:effectLst/>
                <a:latin typeface="+mn-lt"/>
                <a:ea typeface="+mn-ea"/>
                <a:cs typeface="+mn-cs"/>
              </a:rPr>
              <a:t>Scopus, which is the world’s largest abstract and citation database of peer-reviewed literature and features tools to track, analyze and visualize scholarly research. Its vast database contains abstracts and references from more than 21,000 titles, obtained from over 5,000 publishers worldwide.</a:t>
            </a:r>
            <a:r>
              <a:rPr lang="en-GB" sz="1000" dirty="0" smtClean="0"/>
              <a:t/>
            </a:r>
            <a:br>
              <a:rPr lang="en-GB" sz="1000" dirty="0" smtClean="0"/>
            </a:br>
            <a:endParaRPr lang="en-GB" sz="1000" dirty="0" smtClean="0"/>
          </a:p>
          <a:p>
            <a:r>
              <a:rPr lang="en-GB" sz="1000" dirty="0" smtClean="0"/>
              <a:t>In terms of facilitating</a:t>
            </a:r>
            <a:r>
              <a:rPr lang="en-GB" sz="1000" baseline="0" dirty="0" smtClean="0"/>
              <a:t> recognition of your paper in the </a:t>
            </a:r>
            <a:r>
              <a:rPr lang="en-GB" sz="1000" dirty="0" smtClean="0"/>
              <a:t>media:</a:t>
            </a:r>
          </a:p>
          <a:p>
            <a:pPr marL="171450" indent="-171450" defTabSz="914316">
              <a:buFont typeface="Arial" panose="020B0604020202020204" pitchFamily="34" charset="0"/>
              <a:buChar char="•"/>
              <a:defRPr/>
            </a:pPr>
            <a:r>
              <a:rPr lang="en-GB" sz="1000" dirty="0" smtClean="0"/>
              <a:t>Elsevier sends our press releases through our media relations team, highlights articles</a:t>
            </a:r>
            <a:r>
              <a:rPr lang="en-GB" sz="1000" baseline="0" dirty="0" smtClean="0"/>
              <a:t> through our social media channels via marketing and creates themed collections on specific scientific topics at the subject level, arranged via publishers or editors</a:t>
            </a:r>
            <a:r>
              <a:rPr lang="en-GB" sz="1000" dirty="0" smtClean="0"/>
              <a:t>.</a:t>
            </a:r>
          </a:p>
          <a:p>
            <a:pPr marL="171450" indent="-171450">
              <a:buFont typeface="Arial" panose="020B0604020202020204" pitchFamily="34" charset="0"/>
              <a:buChar char="•"/>
            </a:pPr>
            <a:r>
              <a:rPr lang="en-GB" sz="1000" b="0" i="0" u="none" strike="noStrike" kern="1200" baseline="0" dirty="0" smtClean="0">
                <a:solidFill>
                  <a:schemeClr val="tx1"/>
                </a:solidFill>
                <a:latin typeface="+mn-lt"/>
                <a:ea typeface="+mn-ea"/>
                <a:cs typeface="+mn-cs"/>
              </a:rPr>
              <a:t>Elsevier will send you a ‘share link’: a personal, customized short link that you will receive after final publication of your article. It provides 50 days free access to your newly-published article on ScienceDirect to anyone clicking on the link. We encourage you to share this link on social media or on your institutional webpage. The more links there are to your article from a range of relevant websites, such as your university website, the more readers you’ll attract and the higher it will appear </a:t>
            </a:r>
            <a:r>
              <a:rPr lang="en-US" sz="1000" b="0" i="0" u="none" strike="noStrike" kern="1200" baseline="0" dirty="0" smtClean="0">
                <a:solidFill>
                  <a:schemeClr val="tx1"/>
                </a:solidFill>
                <a:latin typeface="+mn-lt"/>
                <a:ea typeface="+mn-ea"/>
                <a:cs typeface="+mn-cs"/>
              </a:rPr>
              <a:t>on search engine results.</a:t>
            </a:r>
            <a:endParaRPr lang="en-US" sz="1000" dirty="0" smtClean="0"/>
          </a:p>
          <a:p>
            <a:pPr marL="0" indent="0" defTabSz="914316">
              <a:buFont typeface="+mj-lt"/>
              <a:buNone/>
              <a:defRPr/>
            </a:pPr>
            <a:endParaRPr lang="en-GB" sz="1000" dirty="0" smtClean="0"/>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t>39</a:t>
            </a:fld>
            <a:endParaRPr lang="en-GB"/>
          </a:p>
        </p:txBody>
      </p:sp>
    </p:spTree>
    <p:extLst>
      <p:ext uri="{BB962C8B-B14F-4D97-AF65-F5344CB8AC3E}">
        <p14:creationId xmlns:p14="http://schemas.microsoft.com/office/powerpoint/2010/main" val="15307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316">
              <a:defRPr/>
            </a:pPr>
            <a:r>
              <a:rPr lang="en-GB" sz="1000" dirty="0" smtClean="0"/>
              <a:t>There are also a wealth of things you can do yourself. </a:t>
            </a:r>
          </a:p>
          <a:p>
            <a:pPr defTabSz="914316">
              <a:defRPr/>
            </a:pPr>
            <a:endParaRPr lang="en-GB" sz="1000" dirty="0" smtClean="0"/>
          </a:p>
          <a:p>
            <a:pPr defTabSz="914316">
              <a:defRPr/>
            </a:pPr>
            <a:r>
              <a:rPr lang="en-GB" sz="1000" dirty="0" smtClean="0"/>
              <a:t>First</a:t>
            </a:r>
            <a:r>
              <a:rPr lang="en-GB" sz="1000" baseline="0" dirty="0" smtClean="0"/>
              <a:t> of all, c</a:t>
            </a:r>
            <a:r>
              <a:rPr lang="en-GB" sz="1000" dirty="0" smtClean="0"/>
              <a:t>onferences are a great opportunity for networking and collaboration.</a:t>
            </a:r>
            <a:r>
              <a:rPr lang="en-GB" sz="1000" baseline="0" dirty="0" smtClean="0"/>
              <a:t> I</a:t>
            </a:r>
            <a:r>
              <a:rPr lang="en-GB" sz="1000" dirty="0" smtClean="0"/>
              <a:t>t’s always important to:</a:t>
            </a:r>
          </a:p>
          <a:p>
            <a:pPr defTabSz="914316">
              <a:defRPr/>
            </a:pPr>
            <a:r>
              <a:rPr lang="en-GB" sz="1000" dirty="0" smtClean="0"/>
              <a:t>1. Prepare your conference networking: look at the program to see who will attend and whom you’d like to meet and contact them in advance.</a:t>
            </a:r>
            <a:r>
              <a:rPr lang="en-GB" sz="1000" baseline="0" dirty="0" smtClean="0"/>
              <a:t> Send them links of your published research that relate to the discussions you hope to have with them.</a:t>
            </a:r>
            <a:endParaRPr lang="en-GB" sz="1000" dirty="0" smtClean="0"/>
          </a:p>
          <a:p>
            <a:pPr defTabSz="914316">
              <a:defRPr/>
            </a:pPr>
            <a:r>
              <a:rPr lang="en-GB" sz="1000" dirty="0" smtClean="0"/>
              <a:t>2. Make sure you connect with other delegates on </a:t>
            </a:r>
            <a:r>
              <a:rPr lang="en-GB" sz="1000" u="sng" dirty="0" smtClean="0">
                <a:hlinkClick r:id="rId3"/>
              </a:rPr>
              <a:t>Facebook</a:t>
            </a:r>
            <a:r>
              <a:rPr lang="en-GB" sz="1000" u="none" dirty="0" smtClean="0"/>
              <a:t>,</a:t>
            </a:r>
            <a:r>
              <a:rPr lang="en-GB" sz="1000" u="none" baseline="0" dirty="0" smtClean="0"/>
              <a:t> </a:t>
            </a:r>
            <a:r>
              <a:rPr lang="en-GB" sz="1000" u="sng" dirty="0" smtClean="0">
                <a:hlinkClick r:id="rId4"/>
              </a:rPr>
              <a:t>LinkedIn</a:t>
            </a:r>
            <a:r>
              <a:rPr lang="en-GB" sz="1000" dirty="0" smtClean="0"/>
              <a:t>, or </a:t>
            </a:r>
            <a:r>
              <a:rPr lang="en-GB" sz="1000" dirty="0" err="1" smtClean="0"/>
              <a:t>Mendeley</a:t>
            </a:r>
            <a:r>
              <a:rPr lang="en-GB" sz="1000" dirty="0" smtClean="0"/>
              <a:t>. You can direct them to your website,</a:t>
            </a:r>
            <a:r>
              <a:rPr lang="en-GB" sz="1000" baseline="0" dirty="0" smtClean="0"/>
              <a:t> </a:t>
            </a:r>
            <a:r>
              <a:rPr lang="en-GB" sz="1000" dirty="0" smtClean="0"/>
              <a:t>blog or published</a:t>
            </a:r>
            <a:r>
              <a:rPr lang="en-GB" sz="1000" baseline="0" dirty="0" smtClean="0"/>
              <a:t> research. At the conference itself, be prepared with b</a:t>
            </a:r>
            <a:r>
              <a:rPr lang="en-GB" sz="1000" dirty="0" smtClean="0"/>
              <a:t>usiness cards</a:t>
            </a:r>
            <a:r>
              <a:rPr lang="en-GB" sz="1000" baseline="0" dirty="0" smtClean="0"/>
              <a:t> that include important links to where you showcase your research.</a:t>
            </a:r>
            <a:endParaRPr lang="en-GB" sz="1000" dirty="0" smtClean="0"/>
          </a:p>
          <a:p>
            <a:pPr defTabSz="914316">
              <a:defRPr/>
            </a:pPr>
            <a:r>
              <a:rPr lang="en-GB" sz="1000" dirty="0" smtClean="0"/>
              <a:t>3. If you create a poster for a conference, perhaps accompanied by flyers, you can also post them on your website. And don’t forget that researchers can find it through the Poster in my Pocket app from Elsevier. </a:t>
            </a:r>
          </a:p>
          <a:p>
            <a:pPr defTabSz="914316">
              <a:defRPr/>
            </a:pPr>
            <a:endParaRPr lang="en-GB" sz="1000" dirty="0" smtClean="0"/>
          </a:p>
          <a:p>
            <a:pPr defTabSz="914316">
              <a:defRPr/>
            </a:pPr>
            <a:r>
              <a:rPr lang="en-GB" sz="1000" dirty="0" smtClean="0"/>
              <a:t>There</a:t>
            </a:r>
            <a:r>
              <a:rPr lang="en-GB" sz="1000" baseline="0" dirty="0" smtClean="0"/>
              <a:t> are several other ways, in addition to conferences, to promote your work:</a:t>
            </a:r>
          </a:p>
          <a:p>
            <a:pPr marL="228579" indent="-228579" defTabSz="914316">
              <a:buFont typeface="+mj-lt"/>
              <a:buAutoNum type="arabicPeriod"/>
              <a:defRPr/>
            </a:pPr>
            <a:r>
              <a:rPr lang="en-GB" sz="1000" dirty="0" smtClean="0"/>
              <a:t>If you would like journalists, media outlets and the public to pick up on your published paper, it can help to have a lay</a:t>
            </a:r>
            <a:r>
              <a:rPr lang="en-GB" sz="1000" baseline="0" dirty="0" smtClean="0"/>
              <a:t> summary </a:t>
            </a:r>
            <a:r>
              <a:rPr lang="en-GB" sz="1000" dirty="0" smtClean="0"/>
              <a:t>which is a short summary of around</a:t>
            </a:r>
            <a:r>
              <a:rPr lang="en-GB" sz="1000" baseline="0" dirty="0" smtClean="0"/>
              <a:t> 5 paragraphs</a:t>
            </a:r>
            <a:r>
              <a:rPr lang="en-GB" sz="1000" dirty="0" smtClean="0"/>
              <a:t> that explains the significance of your research and its key outcomes. It should be</a:t>
            </a:r>
            <a:r>
              <a:rPr lang="en-GB" sz="1000" baseline="0" dirty="0" smtClean="0"/>
              <a:t> in the active voice </a:t>
            </a:r>
            <a:r>
              <a:rPr lang="en-GB" sz="1000" dirty="0" smtClean="0"/>
              <a:t>so</a:t>
            </a:r>
            <a:r>
              <a:rPr lang="en-GB" sz="1000" baseline="0" dirty="0" smtClean="0"/>
              <a:t> as to engage the reader, and</a:t>
            </a:r>
            <a:r>
              <a:rPr lang="en-GB" sz="1000" dirty="0" smtClean="0"/>
              <a:t> in plain English </a:t>
            </a:r>
            <a:r>
              <a:rPr lang="en-GB" sz="1000" baseline="0" dirty="0" smtClean="0"/>
              <a:t>to make it accessible to a wide and non-scientific audience</a:t>
            </a:r>
            <a:r>
              <a:rPr lang="en-GB" sz="1000" dirty="0" smtClean="0"/>
              <a:t>. This statement can be used as a basis for press releases, sharing on social media or other channels available to the public. </a:t>
            </a:r>
            <a:endParaRPr lang="en-US" sz="1000" dirty="0" smtClean="0"/>
          </a:p>
          <a:p>
            <a:pPr marL="228579" indent="-228579">
              <a:buFont typeface="+mj-lt"/>
              <a:buAutoNum type="arabicPeriod" startAt="2"/>
            </a:pPr>
            <a:r>
              <a:rPr lang="en-GB" sz="1000" dirty="0" smtClean="0"/>
              <a:t>These days most institutions have their own press office and PR/media staff. Get in touch with them at an early stage to see what they can do to help you promote your published paper. </a:t>
            </a:r>
          </a:p>
          <a:p>
            <a:pPr marL="228579" marR="0" indent="-228579"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000" kern="1200" dirty="0" smtClean="0">
                <a:solidFill>
                  <a:schemeClr val="tx1"/>
                </a:solidFill>
                <a:effectLst/>
                <a:latin typeface="+mn-lt"/>
                <a:ea typeface="+mn-ea"/>
                <a:cs typeface="+mn-cs"/>
              </a:rPr>
              <a:t>Consider preparing</a:t>
            </a:r>
            <a:r>
              <a:rPr lang="en-US" sz="1000" kern="1200" baseline="0" dirty="0" smtClean="0">
                <a:solidFill>
                  <a:schemeClr val="tx1"/>
                </a:solidFill>
                <a:effectLst/>
                <a:latin typeface="+mn-lt"/>
                <a:ea typeface="+mn-ea"/>
                <a:cs typeface="+mn-cs"/>
              </a:rPr>
              <a:t> an </a:t>
            </a:r>
            <a:r>
              <a:rPr lang="en-US" sz="1000" kern="1200" baseline="0" dirty="0" err="1" smtClean="0">
                <a:solidFill>
                  <a:schemeClr val="tx1"/>
                </a:solidFill>
                <a:effectLst/>
                <a:latin typeface="+mn-lt"/>
                <a:ea typeface="+mn-ea"/>
                <a:cs typeface="+mn-cs"/>
              </a:rPr>
              <a:t>audioslide</a:t>
            </a:r>
            <a:r>
              <a:rPr lang="en-US" sz="1000" kern="1200" baseline="0" dirty="0" smtClean="0">
                <a:solidFill>
                  <a:schemeClr val="tx1"/>
                </a:solidFill>
                <a:effectLst/>
                <a:latin typeface="+mn-lt"/>
                <a:ea typeface="+mn-ea"/>
                <a:cs typeface="+mn-cs"/>
              </a:rPr>
              <a:t> presentation, a </a:t>
            </a:r>
            <a:r>
              <a:rPr lang="en-US" sz="1000" kern="1200" dirty="0" smtClean="0">
                <a:solidFill>
                  <a:schemeClr val="tx1"/>
                </a:solidFill>
                <a:effectLst/>
                <a:latin typeface="+mn-lt"/>
                <a:ea typeface="+mn-ea"/>
                <a:cs typeface="+mn-cs"/>
              </a:rPr>
              <a:t>short, webcast-style presentation, in which you present your research in your own words. The presentation</a:t>
            </a:r>
            <a:r>
              <a:rPr lang="en-US" sz="1000" kern="1200" baseline="0" dirty="0" smtClean="0">
                <a:solidFill>
                  <a:schemeClr val="tx1"/>
                </a:solidFill>
                <a:effectLst/>
                <a:latin typeface="+mn-lt"/>
                <a:ea typeface="+mn-ea"/>
                <a:cs typeface="+mn-cs"/>
              </a:rPr>
              <a:t> </a:t>
            </a:r>
            <a:r>
              <a:rPr lang="en-US" sz="1000" kern="1200" dirty="0" smtClean="0">
                <a:solidFill>
                  <a:schemeClr val="tx1"/>
                </a:solidFill>
                <a:effectLst/>
                <a:latin typeface="+mn-lt"/>
                <a:ea typeface="+mn-ea"/>
                <a:cs typeface="+mn-cs"/>
              </a:rPr>
              <a:t>appears alongside your article once it is published on Elsevier’s ScienceDirect platform,</a:t>
            </a:r>
            <a:r>
              <a:rPr lang="en-US" sz="1000" kern="1200" baseline="0" dirty="0" smtClean="0">
                <a:solidFill>
                  <a:schemeClr val="tx1"/>
                </a:solidFill>
                <a:effectLst/>
                <a:latin typeface="+mn-lt"/>
                <a:ea typeface="+mn-ea"/>
                <a:cs typeface="+mn-cs"/>
              </a:rPr>
              <a:t> plus they are </a:t>
            </a:r>
            <a:r>
              <a:rPr lang="en-US" sz="1000" kern="1200" dirty="0" smtClean="0">
                <a:solidFill>
                  <a:schemeClr val="tx1"/>
                </a:solidFill>
                <a:effectLst/>
                <a:latin typeface="+mn-lt"/>
                <a:ea typeface="+mn-ea"/>
                <a:cs typeface="+mn-cs"/>
              </a:rPr>
              <a:t>free to access and easy to share, independently from the article, with colleagues, (influential) bloggers and on social media including YouTube. </a:t>
            </a:r>
          </a:p>
          <a:p>
            <a:pPr marL="228579" marR="0" indent="-228579" algn="l" defTabSz="914400" rtl="0" eaLnBrk="1" fontAlgn="auto" latinLnBrk="0" hangingPunct="1">
              <a:lnSpc>
                <a:spcPct val="100000"/>
              </a:lnSpc>
              <a:spcBef>
                <a:spcPts val="0"/>
              </a:spcBef>
              <a:spcAft>
                <a:spcPts val="0"/>
              </a:spcAft>
              <a:buClrTx/>
              <a:buSzTx/>
              <a:buFont typeface="+mj-lt"/>
              <a:buAutoNum type="arabicPeriod" startAt="2"/>
              <a:tabLst/>
              <a:defRPr/>
            </a:pPr>
            <a:r>
              <a:rPr lang="en-GB" sz="1000" baseline="0" dirty="0" smtClean="0"/>
              <a:t>Ensure your publication is listed in your CV, </a:t>
            </a:r>
            <a:r>
              <a:rPr lang="en-GB" sz="1000" baseline="0" dirty="0" err="1" smtClean="0"/>
              <a:t>Mendeley</a:t>
            </a:r>
            <a:r>
              <a:rPr lang="en-GB" sz="1000" baseline="0" dirty="0" smtClean="0"/>
              <a:t> and Linked in, and connected to your </a:t>
            </a:r>
            <a:r>
              <a:rPr lang="en-GB" sz="1000" kern="1200" dirty="0" smtClean="0">
                <a:solidFill>
                  <a:schemeClr val="tx1"/>
                </a:solidFill>
                <a:effectLst/>
                <a:latin typeface="+mn-lt"/>
                <a:ea typeface="+mn-ea"/>
                <a:cs typeface="+mn-cs"/>
              </a:rPr>
              <a:t>SCOPUS and ORCID author profiles </a:t>
            </a:r>
            <a:r>
              <a:rPr lang="en-GB" sz="1000" kern="1200" baseline="0" dirty="0" smtClean="0">
                <a:solidFill>
                  <a:schemeClr val="tx1"/>
                </a:solidFill>
                <a:effectLst/>
                <a:latin typeface="+mn-lt"/>
                <a:ea typeface="+mn-ea"/>
                <a:cs typeface="+mn-cs"/>
              </a:rPr>
              <a:t>(and not someone else's!). Also link to your final published article from your personal </a:t>
            </a:r>
            <a:r>
              <a:rPr lang="en-GB" sz="1000" kern="1200" dirty="0" smtClean="0">
                <a:solidFill>
                  <a:schemeClr val="tx1"/>
                </a:solidFill>
                <a:effectLst/>
                <a:latin typeface="+mn-lt"/>
                <a:ea typeface="+mn-ea"/>
                <a:cs typeface="+mn-cs"/>
              </a:rPr>
              <a:t>page at your institute.</a:t>
            </a:r>
          </a:p>
          <a:p>
            <a:pPr marL="228579" marR="0" indent="-228579" algn="l" defTabSz="914400" rtl="0" eaLnBrk="1" fontAlgn="auto" latinLnBrk="0" hangingPunct="1">
              <a:lnSpc>
                <a:spcPct val="100000"/>
              </a:lnSpc>
              <a:spcBef>
                <a:spcPts val="0"/>
              </a:spcBef>
              <a:spcAft>
                <a:spcPts val="0"/>
              </a:spcAft>
              <a:buClrTx/>
              <a:buSzTx/>
              <a:buFont typeface="+mj-lt"/>
              <a:buAutoNum type="arabicPeriod" startAt="2"/>
              <a:tabLst/>
              <a:defRPr/>
            </a:pPr>
            <a:r>
              <a:rPr lang="en-GB" sz="1000" kern="1200" dirty="0" smtClean="0">
                <a:solidFill>
                  <a:schemeClr val="tx1"/>
                </a:solidFill>
                <a:effectLst/>
                <a:latin typeface="+mn-lt"/>
                <a:ea typeface="+mn-ea"/>
                <a:cs typeface="+mn-cs"/>
              </a:rPr>
              <a:t>Make full use of social</a:t>
            </a:r>
            <a:r>
              <a:rPr lang="en-GB" sz="1000" kern="1200" baseline="0" dirty="0" smtClean="0">
                <a:solidFill>
                  <a:schemeClr val="tx1"/>
                </a:solidFill>
                <a:effectLst/>
                <a:latin typeface="+mn-lt"/>
                <a:ea typeface="+mn-ea"/>
                <a:cs typeface="+mn-cs"/>
              </a:rPr>
              <a:t> media, including LinkedIn, </a:t>
            </a:r>
            <a:r>
              <a:rPr lang="en-GB" sz="1000" b="0" i="0" u="none" strike="noStrike" kern="1200" baseline="0" dirty="0" smtClean="0">
                <a:solidFill>
                  <a:schemeClr val="tx1"/>
                </a:solidFill>
                <a:latin typeface="+mn-lt"/>
                <a:ea typeface="+mn-ea"/>
                <a:cs typeface="+mn-cs"/>
              </a:rPr>
              <a:t>used professionally by around 65 percent of researchers; Twitter, used by </a:t>
            </a:r>
            <a:r>
              <a:rPr lang="en-US" sz="1000" dirty="0" smtClean="0"/>
              <a:t>one third of all scholars</a:t>
            </a:r>
            <a:r>
              <a:rPr lang="en-GB" sz="1000" b="0" i="0" u="none" strike="noStrike" kern="1200" baseline="0" dirty="0" smtClean="0">
                <a:solidFill>
                  <a:schemeClr val="tx1"/>
                </a:solidFill>
                <a:latin typeface="+mn-lt"/>
                <a:ea typeface="+mn-ea"/>
                <a:cs typeface="+mn-cs"/>
              </a:rPr>
              <a:t>; Facebook, which although popular for personal connections can also be leveraged for professional purposes; and </a:t>
            </a:r>
            <a:r>
              <a:rPr lang="en-GB" sz="1000" b="0" i="0" u="none" strike="noStrike" kern="1200" baseline="0" dirty="0" err="1" smtClean="0">
                <a:solidFill>
                  <a:schemeClr val="tx1"/>
                </a:solidFill>
                <a:latin typeface="+mn-lt"/>
                <a:ea typeface="+mn-ea"/>
                <a:cs typeface="+mn-cs"/>
              </a:rPr>
              <a:t>Mendeley</a:t>
            </a:r>
            <a:r>
              <a:rPr lang="en-GB" sz="1000" b="0" i="0" u="none" strike="noStrike" kern="1200" baseline="0" dirty="0" smtClean="0">
                <a:solidFill>
                  <a:schemeClr val="tx1"/>
                </a:solidFill>
                <a:latin typeface="+mn-lt"/>
                <a:ea typeface="+mn-ea"/>
                <a:cs typeface="+mn-cs"/>
              </a:rPr>
              <a:t> which is not just a reference manager but also a Scholarly collaboration network.</a:t>
            </a:r>
            <a:endParaRPr lang="en-US" sz="1000" dirty="0"/>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t>40</a:t>
            </a:fld>
            <a:endParaRPr lang="en-GB"/>
          </a:p>
        </p:txBody>
      </p:sp>
    </p:spTree>
    <p:extLst>
      <p:ext uri="{BB962C8B-B14F-4D97-AF65-F5344CB8AC3E}">
        <p14:creationId xmlns:p14="http://schemas.microsoft.com/office/powerpoint/2010/main" val="3842127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None/>
            </a:pPr>
            <a:r>
              <a:rPr lang="en-US" sz="1000" b="0" kern="1200" dirty="0" smtClean="0">
                <a:solidFill>
                  <a:schemeClr val="tx1"/>
                </a:solidFill>
                <a:latin typeface="+mn-lt"/>
                <a:ea typeface="+mn-ea"/>
                <a:cs typeface="+mn-cs"/>
              </a:rPr>
              <a:t>Next comes the Keywords which are the labels or tags for your manuscript, used by indexing and abstracting services. </a:t>
            </a:r>
            <a:endParaRPr lang="en-US" altLang="zh-CN" sz="1000" b="0" dirty="0" smtClean="0"/>
          </a:p>
          <a:p>
            <a:pPr marL="228600" indent="-228600" eaLnBrk="1" hangingPunct="1"/>
            <a:endParaRPr lang="en-US" sz="1000" dirty="0" smtClean="0"/>
          </a:p>
          <a:p>
            <a:pPr marL="228600" indent="-228600" eaLnBrk="1" hangingPunct="1"/>
            <a:r>
              <a:rPr lang="en-US" sz="1000" dirty="0" smtClean="0"/>
              <a:t>The table on</a:t>
            </a:r>
            <a:r>
              <a:rPr lang="en-US" sz="1000" baseline="0" dirty="0" smtClean="0"/>
              <a:t> this slide</a:t>
            </a:r>
            <a:r>
              <a:rPr lang="en-US" sz="1000" dirty="0" smtClean="0"/>
              <a:t> contains a good examples</a:t>
            </a:r>
            <a:r>
              <a:rPr lang="en-US" sz="1000" baseline="0" dirty="0" smtClean="0"/>
              <a:t> </a:t>
            </a:r>
            <a:r>
              <a:rPr lang="en-US" sz="1000" dirty="0" smtClean="0"/>
              <a:t>of keywords that are associated with an article. As</a:t>
            </a:r>
            <a:r>
              <a:rPr lang="en-US" sz="1000" baseline="0" dirty="0" smtClean="0"/>
              <a:t> you can see: </a:t>
            </a:r>
          </a:p>
          <a:p>
            <a:pPr marL="228600" indent="-228600" eaLnBrk="1" hangingPunct="1"/>
            <a:endParaRPr lang="en-US" sz="1000" baseline="0" dirty="0" smtClean="0"/>
          </a:p>
          <a:p>
            <a:pPr marL="228600" indent="-228600" eaLnBrk="1" hangingPunct="1"/>
            <a:r>
              <a:rPr lang="en-GB" sz="1000" baseline="0" dirty="0" smtClean="0"/>
              <a:t>First, keywords s</a:t>
            </a:r>
            <a:r>
              <a:rPr lang="en-US" sz="1000" b="0" kern="1200" baseline="0" dirty="0" err="1" smtClean="0">
                <a:solidFill>
                  <a:schemeClr val="tx1"/>
                </a:solidFill>
                <a:latin typeface="+mn-lt"/>
                <a:ea typeface="+mn-ea"/>
                <a:cs typeface="+mn-cs"/>
              </a:rPr>
              <a:t>hould</a:t>
            </a:r>
            <a:r>
              <a:rPr lang="en-US" sz="1000" b="0" kern="1200" baseline="0" dirty="0" smtClean="0">
                <a:solidFill>
                  <a:schemeClr val="tx1"/>
                </a:solidFill>
                <a:latin typeface="+mn-lt"/>
                <a:ea typeface="+mn-ea"/>
                <a:cs typeface="+mn-cs"/>
              </a:rPr>
              <a:t> be </a:t>
            </a:r>
            <a:r>
              <a:rPr lang="en-US" sz="1000" b="0" kern="1200" dirty="0" smtClean="0">
                <a:solidFill>
                  <a:schemeClr val="tx1"/>
                </a:solidFill>
                <a:latin typeface="+mn-lt"/>
                <a:ea typeface="+mn-ea"/>
                <a:cs typeface="+mn-cs"/>
              </a:rPr>
              <a:t>specific enough to give someone a very quick idea about the content of your paper b</a:t>
            </a:r>
            <a:r>
              <a:rPr lang="en-GB" sz="1000" b="0" kern="1200" dirty="0" err="1" smtClean="0">
                <a:solidFill>
                  <a:schemeClr val="tx1"/>
                </a:solidFill>
                <a:latin typeface="+mn-lt"/>
                <a:ea typeface="+mn-ea"/>
                <a:cs typeface="+mn-cs"/>
              </a:rPr>
              <a:t>ut</a:t>
            </a:r>
            <a:r>
              <a:rPr lang="en-GB" sz="1000" b="0" kern="1200" baseline="0" dirty="0" smtClean="0">
                <a:solidFill>
                  <a:schemeClr val="tx1"/>
                </a:solidFill>
                <a:latin typeface="+mn-lt"/>
                <a:ea typeface="+mn-ea"/>
                <a:cs typeface="+mn-cs"/>
              </a:rPr>
              <a:t> not so specific that no one would be searching for the word. To help you with this you should </a:t>
            </a:r>
            <a:r>
              <a:rPr lang="en-GB" sz="1000" b="0" baseline="0" dirty="0" smtClean="0"/>
              <a:t>s</a:t>
            </a:r>
            <a:r>
              <a:rPr lang="en-GB" sz="1000" dirty="0" smtClean="0"/>
              <a:t>earch the author keywords of articles relevant to your manuscript and see how many results are returned e.g.</a:t>
            </a:r>
            <a:r>
              <a:rPr lang="en-GB" sz="1000" baseline="0" dirty="0" smtClean="0"/>
              <a:t> </a:t>
            </a:r>
            <a:r>
              <a:rPr lang="en-GB" sz="1000" dirty="0" smtClean="0"/>
              <a:t>“nanomaterials” which returns 33,000 results is too general, while “</a:t>
            </a:r>
            <a:r>
              <a:rPr lang="en-GB" sz="1000" dirty="0" err="1" smtClean="0"/>
              <a:t>nanosimluation</a:t>
            </a:r>
            <a:r>
              <a:rPr lang="en-GB" sz="1000" dirty="0" smtClean="0"/>
              <a:t>” which</a:t>
            </a:r>
            <a:r>
              <a:rPr lang="en-GB" sz="1000" baseline="0" dirty="0" smtClean="0"/>
              <a:t> returns only </a:t>
            </a:r>
            <a:r>
              <a:rPr lang="en-GB" sz="1000" dirty="0" smtClean="0"/>
              <a:t>5 results is too narrow.</a:t>
            </a:r>
            <a:endParaRPr lang="en-US" sz="1000" baseline="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kern="1200" baseline="0" dirty="0" smtClean="0">
                <a:solidFill>
                  <a:schemeClr val="tx1"/>
                </a:solidFill>
                <a:latin typeface="+mn-lt"/>
                <a:ea typeface="+mn-ea"/>
                <a:cs typeface="+mn-cs"/>
              </a:rPr>
              <a:t>Second, you should limit repetition with words already in the title as much as possible.</a:t>
            </a:r>
          </a:p>
          <a:p>
            <a:pPr marL="342900" indent="-342900">
              <a:buClr>
                <a:schemeClr val="tx2"/>
              </a:buClr>
              <a:buSzPct val="130000"/>
              <a:buFont typeface="Wingdings" panose="05000000000000000000" pitchFamily="2" charset="2"/>
              <a:buChar char="§"/>
            </a:pPr>
            <a:endParaRPr lang="en-GB" sz="100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000" b="0" kern="1200" dirty="0" smtClean="0">
                <a:solidFill>
                  <a:schemeClr val="tx1"/>
                </a:solidFill>
                <a:latin typeface="+mn-lt"/>
                <a:ea typeface="+mn-ea"/>
                <a:cs typeface="+mn-cs"/>
              </a:rPr>
              <a:t>Third, you s</a:t>
            </a:r>
            <a:r>
              <a:rPr lang="en-US" altLang="zh-CN" sz="1000" b="0" kern="1200" dirty="0" err="1" smtClean="0">
                <a:solidFill>
                  <a:schemeClr val="tx1"/>
                </a:solidFill>
                <a:latin typeface="+mn-lt"/>
                <a:ea typeface="+mn-ea"/>
                <a:cs typeface="+mn-cs"/>
              </a:rPr>
              <a:t>hould</a:t>
            </a:r>
            <a:r>
              <a:rPr lang="en-US" altLang="zh-CN" sz="1000" b="0" kern="1200" baseline="0" dirty="0" smtClean="0">
                <a:solidFill>
                  <a:schemeClr val="tx1"/>
                </a:solidFill>
                <a:latin typeface="+mn-lt"/>
                <a:ea typeface="+mn-ea"/>
                <a:cs typeface="+mn-cs"/>
              </a:rPr>
              <a:t> use o</a:t>
            </a:r>
            <a:r>
              <a:rPr lang="en-US" altLang="zh-CN" sz="1000" b="0" dirty="0" smtClean="0"/>
              <a:t>nly abbreviations that are firmly established in the field of study,</a:t>
            </a:r>
            <a:r>
              <a:rPr lang="en-US" altLang="zh-CN" sz="1000" b="0" baseline="0" dirty="0" smtClean="0"/>
              <a:t> e.g. DNA.</a:t>
            </a:r>
          </a:p>
          <a:p>
            <a:pPr marL="228600" indent="-228600" eaLnBrk="1" hangingPunct="1"/>
            <a:endParaRPr lang="en-GB" sz="1000" dirty="0" smtClean="0"/>
          </a:p>
          <a:p>
            <a:pPr marL="228600" indent="-228600" eaLnBrk="1" hangingPunct="1"/>
            <a:r>
              <a:rPr lang="en-US" altLang="zh-CN" sz="1000" b="0" dirty="0" smtClean="0"/>
              <a:t>Some journals have special requirements</a:t>
            </a:r>
            <a:r>
              <a:rPr lang="en-US" altLang="zh-CN" sz="1000" b="0" baseline="0" dirty="0" smtClean="0"/>
              <a:t> for keywords, such as providing authors with a list to select from, so</a:t>
            </a:r>
            <a:r>
              <a:rPr lang="en-US" altLang="zh-CN" sz="1000" b="0" dirty="0" smtClean="0"/>
              <a:t> check the guide for authors to see if that is the case for your journal</a:t>
            </a:r>
            <a:r>
              <a:rPr lang="en-US" altLang="zh-CN" sz="1000" b="0" baseline="0" dirty="0" smtClean="0"/>
              <a:t> of interest.</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5</a:t>
            </a:fld>
            <a:endParaRPr lang="en-GB" dirty="0"/>
          </a:p>
        </p:txBody>
      </p:sp>
    </p:spTree>
    <p:extLst>
      <p:ext uri="{BB962C8B-B14F-4D97-AF65-F5344CB8AC3E}">
        <p14:creationId xmlns:p14="http://schemas.microsoft.com/office/powerpoint/2010/main" val="1164640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eaLnBrk="1" hangingPunct="1">
              <a:buFont typeface="+mj-lt"/>
              <a:buNone/>
            </a:pPr>
            <a:r>
              <a:rPr lang="en-US" altLang="zh-CN" sz="1000" b="0" dirty="0" smtClean="0">
                <a:latin typeface="+mj-lt"/>
              </a:rPr>
              <a:t>Moving into the main part of the article, the Introduction,</a:t>
            </a:r>
            <a:r>
              <a:rPr lang="en-US" altLang="zh-CN" sz="1000" b="0" baseline="0" dirty="0" smtClean="0">
                <a:latin typeface="+mj-lt"/>
              </a:rPr>
              <a:t> Methods, Results and Discussion. </a:t>
            </a:r>
          </a:p>
          <a:p>
            <a:pPr marL="0" lvl="0" indent="0" eaLnBrk="1" hangingPunct="1">
              <a:buFont typeface="+mj-lt"/>
              <a:buNone/>
            </a:pPr>
            <a:r>
              <a:rPr lang="en-US" altLang="zh-CN" sz="1000" b="0" dirty="0" smtClean="0">
                <a:latin typeface="+mj-lt"/>
              </a:rPr>
              <a:t>The Introduction is used to provide a brief context for your </a:t>
            </a:r>
            <a:r>
              <a:rPr lang="en-US" altLang="zh-CN" sz="1000" dirty="0" smtClean="0">
                <a:latin typeface="+mj-lt"/>
              </a:rPr>
              <a:t>manuscript and convince readers why your work advances a</a:t>
            </a:r>
            <a:r>
              <a:rPr lang="en-US" altLang="zh-CN" sz="1000" baseline="0" dirty="0" smtClean="0">
                <a:latin typeface="+mj-lt"/>
              </a:rPr>
              <a:t> </a:t>
            </a:r>
            <a:r>
              <a:rPr lang="en-US" altLang="zh-CN" sz="1000" dirty="0" smtClean="0">
                <a:latin typeface="+mj-lt"/>
              </a:rPr>
              <a:t>field of study.</a:t>
            </a:r>
            <a:r>
              <a:rPr lang="en-US" altLang="zh-CN" sz="1000" baseline="0" dirty="0" smtClean="0">
                <a:latin typeface="+mj-lt"/>
              </a:rPr>
              <a:t> </a:t>
            </a:r>
          </a:p>
          <a:p>
            <a:pPr marL="0" lvl="0" indent="0" eaLnBrk="1" hangingPunct="1">
              <a:buFont typeface="+mj-lt"/>
              <a:buNone/>
            </a:pPr>
            <a:endParaRPr lang="en-US" altLang="zh-CN" sz="1000" baseline="0" dirty="0" smtClean="0">
              <a:latin typeface="+mj-l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sz="1000" b="0" dirty="0" smtClean="0">
                <a:latin typeface="+mj-lt"/>
              </a:rPr>
              <a:t>1. A</a:t>
            </a:r>
            <a:r>
              <a:rPr lang="en-US" altLang="zh-CN" sz="1000" b="0" baseline="0" dirty="0" smtClean="0">
                <a:latin typeface="+mj-lt"/>
              </a:rPr>
              <a:t> good introduction should start with the why - e</a:t>
            </a:r>
            <a:r>
              <a:rPr lang="en-US" altLang="zh-CN" sz="1000" b="0" dirty="0" smtClean="0">
                <a:latin typeface="+mj-lt"/>
              </a:rPr>
              <a:t>xplain what the problem is that you are trying to solve to g</a:t>
            </a:r>
            <a:r>
              <a:rPr lang="en-US" altLang="zh-CN" sz="1000" b="0" dirty="0" smtClean="0">
                <a:solidFill>
                  <a:schemeClr val="tx1"/>
                </a:solidFill>
                <a:latin typeface="+mj-lt"/>
                <a:ea typeface="+mn-ea"/>
                <a:cs typeface="Arial" pitchFamily="34" charset="0"/>
              </a:rPr>
              <a:t>ive a clear </a:t>
            </a:r>
            <a:r>
              <a:rPr lang="en-US" altLang="zh-CN" sz="1000" b="0" dirty="0" smtClean="0">
                <a:solidFill>
                  <a:schemeClr val="tx2"/>
                </a:solidFill>
                <a:latin typeface="+mj-lt"/>
                <a:ea typeface="+mn-ea"/>
                <a:cs typeface="Arial" pitchFamily="34" charset="0"/>
              </a:rPr>
              <a:t>motivation</a:t>
            </a:r>
            <a:r>
              <a:rPr lang="en-US" altLang="zh-CN" sz="1000" b="0" dirty="0" smtClean="0">
                <a:solidFill>
                  <a:schemeClr val="tx1"/>
                </a:solidFill>
                <a:latin typeface="+mj-lt"/>
                <a:ea typeface="+mn-ea"/>
                <a:cs typeface="Arial" pitchFamily="34" charset="0"/>
              </a:rPr>
              <a:t> for the work.</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ltLang="zh-CN" sz="1000" b="0" baseline="0" dirty="0" smtClean="0">
                <a:latin typeface="+mj-lt"/>
              </a:rPr>
              <a:t>2. You can then move into the how and give a </a:t>
            </a:r>
            <a:r>
              <a:rPr lang="en-US" altLang="zh-CN" sz="1000" b="0" dirty="0" smtClean="0">
                <a:solidFill>
                  <a:schemeClr val="tx1"/>
                </a:solidFill>
                <a:latin typeface="+mj-lt"/>
                <a:ea typeface="+mn-ea"/>
                <a:cs typeface="Arial" pitchFamily="34" charset="0"/>
              </a:rPr>
              <a:t>High level description of </a:t>
            </a:r>
            <a:r>
              <a:rPr lang="en-US" altLang="zh-CN" sz="1000" b="0" dirty="0" smtClean="0">
                <a:solidFill>
                  <a:schemeClr val="tx2"/>
                </a:solidFill>
                <a:latin typeface="+mj-lt"/>
                <a:ea typeface="+mn-ea"/>
                <a:cs typeface="Arial" pitchFamily="34" charset="0"/>
              </a:rPr>
              <a:t>your approach</a:t>
            </a:r>
            <a:r>
              <a:rPr lang="en-US" altLang="zh-CN" sz="1000" b="0" dirty="0" smtClean="0">
                <a:solidFill>
                  <a:schemeClr val="tx1"/>
                </a:solidFill>
                <a:latin typeface="+mj-lt"/>
                <a:ea typeface="+mn-ea"/>
                <a:cs typeface="Arial" pitchFamily="34" charset="0"/>
              </a:rPr>
              <a:t>. Why is it important? Why is it difficult?  What is </a:t>
            </a:r>
            <a:r>
              <a:rPr lang="en-US" altLang="zh-CN" sz="1000" b="0" dirty="0" smtClean="0">
                <a:solidFill>
                  <a:schemeClr val="tx2"/>
                </a:solidFill>
                <a:latin typeface="+mj-lt"/>
                <a:ea typeface="+mn-ea"/>
                <a:cs typeface="Arial" pitchFamily="34" charset="0"/>
              </a:rPr>
              <a:t>novel</a:t>
            </a:r>
            <a:r>
              <a:rPr lang="en-US" altLang="zh-CN" sz="1000" b="0" dirty="0" smtClean="0">
                <a:solidFill>
                  <a:schemeClr val="tx1"/>
                </a:solidFill>
                <a:latin typeface="+mj-lt"/>
                <a:ea typeface="+mn-ea"/>
                <a:cs typeface="Arial" pitchFamily="34" charset="0"/>
              </a:rPr>
              <a:t> compared to what is already available in the literature?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ltLang="zh-CN" sz="1000" b="0" baseline="0" dirty="0" smtClean="0">
                <a:latin typeface="+mj-lt"/>
              </a:rPr>
              <a:t>3. Next, i</a:t>
            </a:r>
            <a:r>
              <a:rPr lang="en-US" altLang="zh-CN" sz="1000" b="0" dirty="0" err="1" smtClean="0">
                <a:latin typeface="+mj-lt"/>
              </a:rPr>
              <a:t>dentify</a:t>
            </a:r>
            <a:r>
              <a:rPr lang="en-US" altLang="zh-CN" sz="1000" b="0" dirty="0" smtClean="0">
                <a:latin typeface="+mj-lt"/>
              </a:rPr>
              <a:t> existing</a:t>
            </a:r>
            <a:r>
              <a:rPr lang="en-US" altLang="zh-CN" sz="1000" b="0" baseline="0" dirty="0" smtClean="0">
                <a:latin typeface="+mj-lt"/>
              </a:rPr>
              <a:t> </a:t>
            </a:r>
            <a:r>
              <a:rPr lang="en-US" altLang="zh-CN" sz="1000" b="0" dirty="0" smtClean="0">
                <a:latin typeface="+mj-lt"/>
              </a:rPr>
              <a:t>solutions and limitations: Are there any existing solutions? If so, what is the best solution</a:t>
            </a:r>
            <a:r>
              <a:rPr lang="en-US" altLang="zh-CN" sz="1000" b="0" baseline="0" dirty="0" smtClean="0">
                <a:latin typeface="+mj-lt"/>
              </a:rPr>
              <a:t> and w</a:t>
            </a:r>
            <a:r>
              <a:rPr lang="en-US" altLang="zh-CN" sz="1000" b="0" dirty="0" smtClean="0">
                <a:latin typeface="+mj-lt"/>
              </a:rPr>
              <a:t>hat are its limitations and how</a:t>
            </a:r>
            <a:r>
              <a:rPr lang="en-US" altLang="zh-CN" sz="1000" b="0" baseline="0" dirty="0" smtClean="0">
                <a:latin typeface="+mj-lt"/>
              </a:rPr>
              <a:t> does your proposed study aim to progress on this</a:t>
            </a:r>
            <a:r>
              <a:rPr lang="en-US" altLang="zh-CN" sz="1000" b="0" dirty="0" smtClean="0">
                <a:latin typeface="+mj-lt"/>
              </a:rPr>
              <a:t>? </a:t>
            </a:r>
            <a:r>
              <a:rPr lang="en-US" altLang="zh-CN" sz="1000" b="0" dirty="0" smtClean="0">
                <a:solidFill>
                  <a:schemeClr val="tx1"/>
                </a:solidFill>
                <a:latin typeface="+mj-lt"/>
                <a:ea typeface="+mn-ea"/>
                <a:cs typeface="Arial" pitchFamily="34" charset="0"/>
              </a:rPr>
              <a:t>What makes yours </a:t>
            </a:r>
            <a:r>
              <a:rPr lang="en-US" altLang="zh-CN" sz="1000" b="0" dirty="0" smtClean="0">
                <a:solidFill>
                  <a:schemeClr val="tx2"/>
                </a:solidFill>
                <a:latin typeface="+mj-lt"/>
                <a:ea typeface="+mn-ea"/>
                <a:cs typeface="Arial" pitchFamily="34" charset="0"/>
              </a:rPr>
              <a:t>different</a:t>
            </a:r>
            <a:r>
              <a:rPr lang="en-US" altLang="zh-CN" sz="1000" b="0" dirty="0" smtClean="0">
                <a:solidFill>
                  <a:schemeClr val="tx1"/>
                </a:solidFill>
                <a:latin typeface="+mj-lt"/>
                <a:ea typeface="+mn-ea"/>
                <a:cs typeface="Arial" pitchFamily="34" charset="0"/>
              </a:rPr>
              <a:t> or </a:t>
            </a:r>
            <a:r>
              <a:rPr lang="en-US" altLang="zh-CN" sz="1000" b="0" dirty="0" smtClean="0">
                <a:solidFill>
                  <a:schemeClr val="tx2"/>
                </a:solidFill>
                <a:latin typeface="+mj-lt"/>
                <a:ea typeface="+mn-ea"/>
                <a:cs typeface="Arial" pitchFamily="34" charset="0"/>
              </a:rPr>
              <a:t>better</a:t>
            </a:r>
            <a:r>
              <a:rPr lang="en-US" altLang="zh-CN" sz="1000" b="0" dirty="0" smtClean="0">
                <a:solidFill>
                  <a:schemeClr val="tx1"/>
                </a:solidFill>
                <a:latin typeface="+mj-lt"/>
                <a:ea typeface="+mn-ea"/>
                <a:cs typeface="Arial" pitchFamily="34" charset="0"/>
              </a:rPr>
              <a:t>?</a:t>
            </a:r>
          </a:p>
          <a:p>
            <a:pPr marL="0" lvl="0" indent="0" eaLnBrk="1" hangingPunct="1">
              <a:buFont typeface="+mj-lt"/>
              <a:buNone/>
            </a:pPr>
            <a:endParaRPr lang="en-US" altLang="zh-CN" sz="1000" dirty="0" smtClean="0">
              <a:latin typeface="+mj-lt"/>
            </a:endParaRPr>
          </a:p>
          <a:p>
            <a:pPr marL="0" lvl="0" indent="0" eaLnBrk="1" hangingPunct="1">
              <a:buFont typeface="+mj-lt"/>
              <a:buNone/>
            </a:pPr>
            <a:r>
              <a:rPr lang="en-US" altLang="zh-CN" sz="1000" baseline="0" dirty="0" smtClean="0">
                <a:latin typeface="+mj-lt"/>
              </a:rPr>
              <a:t>A</a:t>
            </a:r>
            <a:r>
              <a:rPr lang="en-US" altLang="zh-CN" sz="1000" dirty="0" smtClean="0">
                <a:latin typeface="+mj-lt"/>
              </a:rPr>
              <a:t> couple of paragraphs is usually</a:t>
            </a:r>
            <a:r>
              <a:rPr lang="en-US" altLang="zh-CN" sz="1000" baseline="0" dirty="0" smtClean="0">
                <a:latin typeface="+mj-lt"/>
              </a:rPr>
              <a:t> sufficient for a regular article while i</a:t>
            </a:r>
            <a:r>
              <a:rPr lang="en-US" altLang="zh-CN" sz="1000" dirty="0" smtClean="0">
                <a:latin typeface="+mj-lt"/>
              </a:rPr>
              <a:t>ntroductions of letters can be shorter, sometimes only one paragraph. This section shouldn’t be a history lesson, you can’t </a:t>
            </a:r>
            <a:r>
              <a:rPr lang="en-US" altLang="zh-CN" sz="1000" dirty="0" err="1" smtClean="0">
                <a:latin typeface="+mj-lt"/>
              </a:rPr>
              <a:t>summarise</a:t>
            </a:r>
            <a:r>
              <a:rPr lang="en-US" altLang="zh-CN" sz="1000" dirty="0" smtClean="0">
                <a:latin typeface="+mj-lt"/>
              </a:rPr>
              <a:t> the whole field, but you should introduce the main scientific publications on which your work is based. Cite a couple of original and important works, including recent review articles, to give the reader a sense of how your work fits into the literature. However, take care to not make citations to irrelevant references, including your own. </a:t>
            </a:r>
          </a:p>
          <a:p>
            <a:pPr marL="0" lvl="0" indent="0" eaLnBrk="1" hangingPunct="1">
              <a:buFont typeface="+mj-lt"/>
              <a:buNone/>
            </a:pPr>
            <a:endParaRPr lang="en-US" altLang="zh-CN" sz="1000" dirty="0" smtClean="0">
              <a:latin typeface="+mj-lt"/>
            </a:endParaRPr>
          </a:p>
          <a:p>
            <a:pPr lvl="0" eaLnBrk="1" hangingPunct="1">
              <a:buFontTx/>
              <a:buNone/>
            </a:pPr>
            <a:r>
              <a:rPr lang="en-GB" altLang="zh-CN" sz="1000" dirty="0" smtClean="0">
                <a:latin typeface="+mj-lt"/>
              </a:rPr>
              <a:t>Although</a:t>
            </a:r>
            <a:r>
              <a:rPr lang="en-GB" altLang="zh-CN" sz="1000" baseline="0" dirty="0" smtClean="0">
                <a:latin typeface="+mj-lt"/>
              </a:rPr>
              <a:t> it can be tempting to re-use introductions from your previous papers on similar studies, every paper should present a new result and the work should be specifically motivated. This requires a unique introduction every time. </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6</a:t>
            </a:fld>
            <a:endParaRPr lang="en-GB" dirty="0"/>
          </a:p>
        </p:txBody>
      </p:sp>
    </p:spTree>
    <p:extLst>
      <p:ext uri="{BB962C8B-B14F-4D97-AF65-F5344CB8AC3E}">
        <p14:creationId xmlns:p14="http://schemas.microsoft.com/office/powerpoint/2010/main" val="401585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eaLnBrk="1" hangingPunct="1"/>
            <a:r>
              <a:rPr lang="en-US" altLang="zh-CN" sz="1000" b="0" dirty="0" smtClean="0">
                <a:latin typeface="+mj-lt"/>
              </a:rPr>
              <a:t>The Methods section comes next and</a:t>
            </a:r>
            <a:r>
              <a:rPr lang="en-US" altLang="zh-CN" sz="1000" b="0" baseline="0" dirty="0" smtClean="0">
                <a:latin typeface="+mj-lt"/>
              </a:rPr>
              <a:t> </a:t>
            </a:r>
            <a:r>
              <a:rPr lang="en-US" altLang="zh-CN" sz="1000" b="0" dirty="0" smtClean="0">
                <a:latin typeface="+mj-lt"/>
              </a:rPr>
              <a:t>describes how you studied the problem.</a:t>
            </a:r>
          </a:p>
          <a:p>
            <a:pPr marL="228600" indent="-228600" eaLnBrk="1" hangingPunct="1"/>
            <a:endParaRPr lang="en-US" altLang="zh-CN" sz="1000" b="0" dirty="0" smtClean="0">
              <a:latin typeface="+mj-lt"/>
            </a:endParaRPr>
          </a:p>
          <a:p>
            <a:pPr marL="228600" indent="-228600" eaLnBrk="1" hangingPunct="1">
              <a:buFontTx/>
              <a:buAutoNum type="arabicPeriod"/>
            </a:pPr>
            <a:r>
              <a:rPr lang="en-US" altLang="zh-CN" sz="1000" b="0" dirty="0" smtClean="0">
                <a:latin typeface="+mj-lt"/>
              </a:rPr>
              <a:t>It is important to be detailed, to</a:t>
            </a:r>
            <a:r>
              <a:rPr lang="en-US" altLang="zh-CN" sz="1000" b="0" baseline="0" dirty="0" smtClean="0">
                <a:latin typeface="+mj-lt"/>
              </a:rPr>
              <a:t> the extent that a</a:t>
            </a:r>
            <a:r>
              <a:rPr lang="en-US" altLang="zh-CN" sz="1000" b="0" dirty="0" smtClean="0">
                <a:latin typeface="+mj-lt"/>
              </a:rPr>
              <a:t> knowledgeable reader would be able to reproduce the experiment. Diagrammatic</a:t>
            </a:r>
            <a:r>
              <a:rPr lang="en-US" altLang="zh-CN" sz="1000" b="0" baseline="0" dirty="0" smtClean="0">
                <a:latin typeface="+mj-lt"/>
              </a:rPr>
              <a:t> summaries or embedded video demonstrations may be helpful.</a:t>
            </a:r>
            <a:endParaRPr lang="en-US" altLang="zh-CN" sz="1000" b="0" dirty="0" smtClean="0">
              <a:latin typeface="+mj-lt"/>
            </a:endParaRPr>
          </a:p>
          <a:p>
            <a:pPr marL="228600" indent="-228600" eaLnBrk="1" hangingPunct="1">
              <a:buFontTx/>
              <a:buAutoNum type="arabicPeriod"/>
            </a:pPr>
            <a:r>
              <a:rPr lang="en-US" altLang="zh-CN" sz="1000" b="0" dirty="0" smtClean="0">
                <a:latin typeface="+mj-lt"/>
              </a:rPr>
              <a:t>Any previously published procedures should not be re-written in detail</a:t>
            </a:r>
            <a:r>
              <a:rPr lang="en-US" altLang="zh-CN" sz="1000" b="0" baseline="0" dirty="0" smtClean="0">
                <a:latin typeface="+mj-lt"/>
              </a:rPr>
              <a:t> but should be mentioned in the methods</a:t>
            </a:r>
            <a:r>
              <a:rPr lang="en-US" altLang="zh-CN" sz="1000" b="0" dirty="0" smtClean="0">
                <a:latin typeface="+mj-lt"/>
              </a:rPr>
              <a:t> or described in the Supporting Materials sections, and </a:t>
            </a:r>
            <a:r>
              <a:rPr lang="en-US" sz="1000" kern="1200" dirty="0" smtClean="0">
                <a:solidFill>
                  <a:schemeClr val="tx1"/>
                </a:solidFill>
                <a:latin typeface="+mj-lt"/>
                <a:ea typeface="+mn-ea"/>
                <a:cs typeface="+mn-cs"/>
              </a:rPr>
              <a:t>correctly referenced; modifications should</a:t>
            </a:r>
            <a:r>
              <a:rPr lang="en-US" sz="1000" kern="1200" baseline="0" dirty="0" smtClean="0">
                <a:solidFill>
                  <a:schemeClr val="tx1"/>
                </a:solidFill>
                <a:latin typeface="+mj-lt"/>
                <a:ea typeface="+mn-ea"/>
                <a:cs typeface="+mn-cs"/>
              </a:rPr>
              <a:t> be noted</a:t>
            </a:r>
            <a:r>
              <a:rPr lang="en-US" altLang="zh-CN" sz="1000" b="0" dirty="0" smtClean="0">
                <a:latin typeface="+mj-lt"/>
              </a:rPr>
              <a:t>.</a:t>
            </a:r>
          </a:p>
          <a:p>
            <a:pPr marL="228600" indent="-228600" eaLnBrk="1" hangingPunct="1">
              <a:buFontTx/>
              <a:buAutoNum type="arabicPeriod"/>
            </a:pPr>
            <a:r>
              <a:rPr lang="en-US" sz="1000" b="0" kern="1200" dirty="0" smtClean="0">
                <a:solidFill>
                  <a:schemeClr val="tx1"/>
                </a:solidFill>
                <a:latin typeface="+mj-lt"/>
                <a:ea typeface="+mn-ea"/>
                <a:cs typeface="+mn-cs"/>
              </a:rPr>
              <a:t>The equipment and materials used in experiments should be identified, along with their sources </a:t>
            </a:r>
            <a:r>
              <a:rPr lang="en-US" altLang="zh-CN" sz="1000" dirty="0" smtClean="0">
                <a:latin typeface="+mj-lt"/>
                <a:ea typeface="+mn-ea"/>
                <a:cs typeface="Arial" pitchFamily="34" charset="0"/>
              </a:rPr>
              <a:t>and related product information (company, </a:t>
            </a:r>
            <a:r>
              <a:rPr lang="en-US" altLang="zh-CN" sz="1000" dirty="0" err="1" smtClean="0">
                <a:latin typeface="+mj-lt"/>
                <a:ea typeface="+mn-ea"/>
                <a:cs typeface="Arial" pitchFamily="34" charset="0"/>
              </a:rPr>
              <a:t>molec</a:t>
            </a:r>
            <a:r>
              <a:rPr lang="en-US" altLang="zh-CN" sz="1000" dirty="0" smtClean="0">
                <a:latin typeface="+mj-lt"/>
                <a:ea typeface="+mn-ea"/>
                <a:cs typeface="Arial" pitchFamily="34" charset="0"/>
              </a:rPr>
              <a:t>. weight, purity, etc.) </a:t>
            </a:r>
            <a:r>
              <a:rPr lang="en-US" sz="1000" b="0" kern="1200" dirty="0" smtClean="0">
                <a:solidFill>
                  <a:schemeClr val="tx1"/>
                </a:solidFill>
                <a:latin typeface="+mj-lt"/>
                <a:ea typeface="+mn-ea"/>
                <a:cs typeface="+mn-cs"/>
              </a:rPr>
              <a:t>if there is the chance for variability of quality of these items. </a:t>
            </a:r>
          </a:p>
          <a:p>
            <a:pPr marL="228600" indent="-228600" eaLnBrk="1" hangingPunct="1">
              <a:buFontTx/>
              <a:buAutoNum type="arabicPeriod"/>
            </a:pPr>
            <a:r>
              <a:rPr lang="en-US" sz="1000" b="0" kern="1200" dirty="0" smtClean="0">
                <a:solidFill>
                  <a:schemeClr val="tx1"/>
                </a:solidFill>
                <a:latin typeface="+mj-lt"/>
                <a:ea typeface="+mn-ea"/>
                <a:cs typeface="+mn-cs"/>
              </a:rPr>
              <a:t>If the work is computational or theoretical, then the code, computational, or analytical methods should be described.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000" dirty="0" smtClean="0">
                <a:solidFill>
                  <a:schemeClr val="tx1"/>
                </a:solidFill>
                <a:latin typeface="+mj-lt"/>
                <a:ea typeface="+mn-ea"/>
                <a:cs typeface="Arial" pitchFamily="34" charset="0"/>
              </a:rPr>
              <a:t>Write out full </a:t>
            </a:r>
            <a:r>
              <a:rPr lang="en-US" altLang="zh-CN" sz="1000" dirty="0" smtClean="0">
                <a:solidFill>
                  <a:schemeClr val="tx2"/>
                </a:solidFill>
                <a:latin typeface="+mj-lt"/>
                <a:ea typeface="+mn-ea"/>
                <a:cs typeface="Arial" pitchFamily="34" charset="0"/>
              </a:rPr>
              <a:t>chemical/biological compound names </a:t>
            </a:r>
            <a:r>
              <a:rPr lang="en-US" altLang="zh-CN" sz="1000" dirty="0" smtClean="0">
                <a:solidFill>
                  <a:schemeClr val="tx1"/>
                </a:solidFill>
                <a:latin typeface="+mj-lt"/>
                <a:ea typeface="+mn-ea"/>
                <a:cs typeface="Arial" pitchFamily="34" charset="0"/>
              </a:rPr>
              <a:t>(followed by abbr.) then use abbreviations throughout paper</a:t>
            </a:r>
            <a:r>
              <a:rPr lang="en-US" altLang="zh-CN" sz="1000" baseline="0" dirty="0" smtClean="0">
                <a:solidFill>
                  <a:schemeClr val="tx1"/>
                </a:solidFill>
                <a:latin typeface="+mj-lt"/>
                <a:ea typeface="+mn-ea"/>
                <a:cs typeface="Arial" pitchFamily="34" charset="0"/>
              </a:rPr>
              <a:t> and m</a:t>
            </a:r>
            <a:r>
              <a:rPr lang="en-US" altLang="zh-CN" sz="1000" dirty="0" smtClean="0">
                <a:latin typeface="+mj-lt"/>
                <a:ea typeface="+mn-ea"/>
                <a:cs typeface="Arial" pitchFamily="34" charset="0"/>
              </a:rPr>
              <a:t>ake sure that all symbols are defined.</a:t>
            </a:r>
          </a:p>
          <a:p>
            <a:pPr marL="228600" indent="-228600" eaLnBrk="1" hangingPunct="1">
              <a:buFontTx/>
              <a:buAutoNum type="arabicPeriod"/>
            </a:pPr>
            <a:r>
              <a:rPr lang="en-US" altLang="zh-CN" sz="1000" dirty="0" smtClean="0">
                <a:latin typeface="+mj-lt"/>
                <a:ea typeface="+mn-ea"/>
                <a:cs typeface="Arial" pitchFamily="34" charset="0"/>
              </a:rPr>
              <a:t>Present proper </a:t>
            </a:r>
            <a:r>
              <a:rPr lang="en-US" altLang="zh-CN" sz="1000" dirty="0" smtClean="0">
                <a:solidFill>
                  <a:schemeClr val="tx2"/>
                </a:solidFill>
                <a:latin typeface="+mj-lt"/>
                <a:ea typeface="+mn-ea"/>
                <a:cs typeface="Arial" pitchFamily="34" charset="0"/>
              </a:rPr>
              <a:t>control experiments</a:t>
            </a:r>
          </a:p>
          <a:p>
            <a:pPr marL="228600" indent="-228600" eaLnBrk="1" hangingPunct="1">
              <a:buFontTx/>
              <a:buAutoNum type="arabicPeriod"/>
            </a:pPr>
            <a:endParaRPr lang="en-US" sz="1000" b="0" kern="1200" dirty="0" smtClean="0">
              <a:solidFill>
                <a:schemeClr val="tx1"/>
              </a:solidFill>
              <a:latin typeface="+mj-lt"/>
              <a:ea typeface="+mn-ea"/>
              <a:cs typeface="+mn-cs"/>
            </a:endParaRPr>
          </a:p>
          <a:p>
            <a:pPr marL="228600" indent="-228600" eaLnBrk="1" hangingPunct="1">
              <a:buFontTx/>
              <a:buAutoNum type="arabicPeriod"/>
            </a:pPr>
            <a:endParaRPr lang="en-GB" sz="1000" b="0" kern="1200" dirty="0" smtClean="0">
              <a:solidFill>
                <a:schemeClr val="tx1"/>
              </a:solidFill>
              <a:latin typeface="+mj-lt"/>
              <a:ea typeface="+mn-ea"/>
              <a:cs typeface="+mn-cs"/>
            </a:endParaRPr>
          </a:p>
          <a:p>
            <a:pPr marL="228600" indent="-228600" eaLnBrk="1" hangingPunct="1">
              <a:buFontTx/>
              <a:buAutoNum type="arabicPeriod"/>
            </a:pPr>
            <a:endParaRPr lang="en-US" sz="1000" b="0" kern="1200" dirty="0" smtClean="0">
              <a:solidFill>
                <a:schemeClr val="tx1"/>
              </a:solidFill>
              <a:latin typeface="+mj-lt"/>
              <a:ea typeface="+mn-ea"/>
              <a:cs typeface="+mn-cs"/>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7</a:t>
            </a:fld>
            <a:endParaRPr lang="en-GB" dirty="0"/>
          </a:p>
        </p:txBody>
      </p:sp>
    </p:spTree>
    <p:extLst>
      <p:ext uri="{BB962C8B-B14F-4D97-AF65-F5344CB8AC3E}">
        <p14:creationId xmlns:p14="http://schemas.microsoft.com/office/powerpoint/2010/main" val="949947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
                <a:schemeClr val="tx2"/>
              </a:buClr>
              <a:buSzPct val="130000"/>
              <a:buFont typeface="Arial" panose="020B0604020202020204" pitchFamily="34" charset="0"/>
              <a:buNone/>
              <a:tabLst/>
              <a:defRPr/>
            </a:pPr>
            <a:r>
              <a:rPr lang="en-US" altLang="zh-CN" sz="1000" dirty="0" smtClean="0">
                <a:solidFill>
                  <a:schemeClr val="accent1"/>
                </a:solidFill>
                <a:latin typeface="+mj-lt"/>
                <a:cs typeface="Arial"/>
              </a:rPr>
              <a:t>The Results section follows, and</a:t>
            </a:r>
            <a:r>
              <a:rPr lang="en-US" altLang="zh-CN" sz="1000" baseline="0" dirty="0" smtClean="0">
                <a:solidFill>
                  <a:schemeClr val="accent1"/>
                </a:solidFill>
                <a:latin typeface="+mj-lt"/>
                <a:cs typeface="Arial"/>
              </a:rPr>
              <a:t> contains</a:t>
            </a:r>
            <a:r>
              <a:rPr lang="en-US" altLang="zh-CN" sz="1000" dirty="0" smtClean="0">
                <a:solidFill>
                  <a:schemeClr val="accent1"/>
                </a:solidFill>
                <a:latin typeface="+mj-lt"/>
                <a:cs typeface="Arial"/>
              </a:rPr>
              <a:t> an analytical description </a:t>
            </a:r>
            <a:r>
              <a:rPr lang="en-US" altLang="zh-CN" sz="1000" dirty="0" smtClean="0">
                <a:solidFill>
                  <a:srgbClr val="53565A"/>
                </a:solidFill>
                <a:latin typeface="+mj-lt"/>
                <a:cs typeface="Arial"/>
              </a:rPr>
              <a:t>of data with </a:t>
            </a:r>
            <a:r>
              <a:rPr lang="en-US" altLang="zh-CN" sz="1000" dirty="0" smtClean="0">
                <a:solidFill>
                  <a:schemeClr val="accent1"/>
                </a:solidFill>
                <a:latin typeface="+mj-lt"/>
                <a:cs typeface="Arial"/>
              </a:rPr>
              <a:t>minimal interpretation </a:t>
            </a:r>
            <a:r>
              <a:rPr lang="en-US" altLang="zh-CN" sz="1000" dirty="0" smtClean="0">
                <a:solidFill>
                  <a:srgbClr val="53565A"/>
                </a:solidFill>
                <a:latin typeface="+mj-lt"/>
                <a:cs typeface="Arial"/>
              </a:rPr>
              <a:t>of results and/or comparison with literature. </a:t>
            </a:r>
          </a:p>
          <a:p>
            <a:pPr marL="0" indent="0">
              <a:buClr>
                <a:schemeClr val="tx2"/>
              </a:buClr>
              <a:buSzPct val="130000"/>
              <a:buFont typeface="Arial" panose="020B0604020202020204" pitchFamily="34" charset="0"/>
              <a:buNone/>
            </a:pPr>
            <a:endParaRPr lang="en-GB" sz="1000" dirty="0" smtClean="0">
              <a:latin typeface="+mj-lt"/>
            </a:endParaRPr>
          </a:p>
          <a:p>
            <a:pPr marL="0" indent="0">
              <a:buClr>
                <a:schemeClr val="tx2"/>
              </a:buClr>
              <a:buSzPct val="130000"/>
              <a:buFont typeface="Arial" panose="020B0604020202020204" pitchFamily="34" charset="0"/>
              <a:buNone/>
            </a:pPr>
            <a:r>
              <a:rPr lang="en-GB" sz="1000" dirty="0" smtClean="0">
                <a:latin typeface="+mj-lt"/>
              </a:rPr>
              <a:t>When writing</a:t>
            </a:r>
            <a:r>
              <a:rPr lang="en-GB" sz="1000" baseline="0" dirty="0" smtClean="0">
                <a:latin typeface="+mj-lt"/>
              </a:rPr>
              <a:t> your results section:</a:t>
            </a:r>
            <a:endParaRPr lang="en-GB" sz="1000" dirty="0" smtClean="0">
              <a:latin typeface="+mj-lt"/>
            </a:endParaRPr>
          </a:p>
          <a:p>
            <a:pPr marL="171450" indent="-171450">
              <a:buClr>
                <a:schemeClr val="tx2"/>
              </a:buClr>
              <a:buSzPct val="130000"/>
              <a:buFont typeface="Arial" panose="020B0604020202020204" pitchFamily="34" charset="0"/>
              <a:buChar char="•"/>
            </a:pPr>
            <a:r>
              <a:rPr lang="en-GB" sz="1000" dirty="0" smtClean="0">
                <a:latin typeface="+mj-lt"/>
              </a:rPr>
              <a:t>You should include only data of primary importance</a:t>
            </a:r>
            <a:r>
              <a:rPr lang="en-GB" sz="1000" baseline="0" dirty="0" smtClean="0">
                <a:latin typeface="+mj-lt"/>
              </a:rPr>
              <a:t> in the results, and include additional supporting results in the supplementary data section or in a data repository to which you can link from your article. You should be careful not to hold back data in the hopes of publishing it as a separate paper </a:t>
            </a:r>
            <a:r>
              <a:rPr lang="en-GB" sz="1000" dirty="0" smtClean="0">
                <a:latin typeface="+mj-lt"/>
              </a:rPr>
              <a:t>later, as</a:t>
            </a:r>
            <a:r>
              <a:rPr lang="en-GB" sz="1000" baseline="0" dirty="0" smtClean="0">
                <a:latin typeface="+mj-lt"/>
              </a:rPr>
              <a:t> this way you could lose important data that gives additional weight to your main results.</a:t>
            </a:r>
          </a:p>
          <a:p>
            <a:pPr marL="171450" indent="-171450">
              <a:buClr>
                <a:schemeClr val="tx2"/>
              </a:buClr>
              <a:buSzPct val="130000"/>
              <a:buFont typeface="Arial" panose="020B0604020202020204" pitchFamily="34" charset="0"/>
              <a:buChar char="•"/>
            </a:pPr>
            <a:r>
              <a:rPr lang="en-GB" sz="1000" baseline="0" dirty="0" smtClean="0">
                <a:latin typeface="+mj-lt"/>
              </a:rPr>
              <a:t>You should consider u</a:t>
            </a:r>
            <a:r>
              <a:rPr lang="en-GB" sz="1000" dirty="0" smtClean="0">
                <a:latin typeface="+mj-lt"/>
              </a:rPr>
              <a:t>se sub-headings to keep results of the same type together. These</a:t>
            </a:r>
            <a:r>
              <a:rPr lang="en-GB" sz="1000" baseline="0" dirty="0" smtClean="0">
                <a:latin typeface="+mj-lt"/>
              </a:rPr>
              <a:t> also help with o</a:t>
            </a:r>
            <a:r>
              <a:rPr lang="en-GB" sz="1000" dirty="0" smtClean="0">
                <a:latin typeface="+mj-lt"/>
              </a:rPr>
              <a:t>rganising</a:t>
            </a:r>
            <a:r>
              <a:rPr lang="en-GB" sz="1000" baseline="0" dirty="0" smtClean="0">
                <a:latin typeface="+mj-lt"/>
              </a:rPr>
              <a:t> your paper as you can then easily refer back to the relevant section when writing your discussion to avoid duplicating text. </a:t>
            </a:r>
            <a:endParaRPr lang="en-GB" sz="1000" dirty="0" smtClean="0">
              <a:latin typeface="+mj-lt"/>
            </a:endParaRPr>
          </a:p>
          <a:p>
            <a:pPr marL="171450" indent="-171450">
              <a:buClr>
                <a:schemeClr val="tx2"/>
              </a:buClr>
              <a:buSzPct val="130000"/>
              <a:buFont typeface="Arial" panose="020B0604020202020204" pitchFamily="34" charset="0"/>
              <a:buChar char="•"/>
            </a:pPr>
            <a:r>
              <a:rPr lang="en-GB" sz="1000" dirty="0" smtClean="0">
                <a:latin typeface="+mj-lt"/>
              </a:rPr>
              <a:t>Use figures and tables</a:t>
            </a:r>
            <a:r>
              <a:rPr lang="en-GB" sz="1000" baseline="0" dirty="0" smtClean="0">
                <a:latin typeface="+mj-lt"/>
              </a:rPr>
              <a:t> to make the data as </a:t>
            </a:r>
            <a:r>
              <a:rPr lang="en-GB" sz="1000" dirty="0" smtClean="0">
                <a:latin typeface="+mj-lt"/>
              </a:rPr>
              <a:t>clear and easy to understand as possible. In fact, many readers</a:t>
            </a:r>
            <a:r>
              <a:rPr lang="en-GB" sz="1000" baseline="0" dirty="0" smtClean="0">
                <a:latin typeface="+mj-lt"/>
              </a:rPr>
              <a:t> head straight for the figures when they start reading the main part of the paper. </a:t>
            </a:r>
            <a:endParaRPr lang="en-GB" sz="1000" dirty="0" smtClean="0">
              <a:latin typeface="+mj-lt"/>
            </a:endParaRPr>
          </a:p>
          <a:p>
            <a:pPr marL="171450" indent="-171450">
              <a:buClr>
                <a:schemeClr val="tx2"/>
              </a:buClr>
              <a:buSzPct val="130000"/>
              <a:buFont typeface="Arial" panose="020B0604020202020204" pitchFamily="34" charset="0"/>
              <a:buChar char="•"/>
            </a:pPr>
            <a:r>
              <a:rPr lang="en-GB" sz="1000" dirty="0" smtClean="0">
                <a:latin typeface="+mj-lt"/>
              </a:rPr>
              <a:t>You</a:t>
            </a:r>
            <a:r>
              <a:rPr lang="en-GB" sz="1000" baseline="0" dirty="0" smtClean="0">
                <a:latin typeface="+mj-lt"/>
              </a:rPr>
              <a:t> should p</a:t>
            </a:r>
            <a:r>
              <a:rPr lang="en-GB" sz="1000" dirty="0" smtClean="0">
                <a:latin typeface="+mj-lt"/>
              </a:rPr>
              <a:t>rovide statistical analyses to show</a:t>
            </a:r>
            <a:r>
              <a:rPr lang="en-GB" sz="1000" baseline="0" dirty="0" smtClean="0">
                <a:latin typeface="+mj-lt"/>
              </a:rPr>
              <a:t> the certainty on your results.</a:t>
            </a:r>
          </a:p>
          <a:p>
            <a:pPr marL="0" indent="0">
              <a:buClr>
                <a:schemeClr val="tx2"/>
              </a:buClr>
              <a:buSzPct val="130000"/>
              <a:buFont typeface="Arial" panose="020B0604020202020204" pitchFamily="34" charset="0"/>
              <a:buNone/>
            </a:pPr>
            <a:endParaRPr lang="en-GB" sz="1000" baseline="0" dirty="0" smtClean="0">
              <a:latin typeface="+mj-lt"/>
            </a:endParaRPr>
          </a:p>
          <a:p>
            <a:pPr marL="0" indent="0">
              <a:buClr>
                <a:schemeClr val="tx2"/>
              </a:buClr>
              <a:buSzPct val="130000"/>
              <a:buFont typeface="Arial" panose="020B0604020202020204" pitchFamily="34" charset="0"/>
              <a:buNone/>
            </a:pPr>
            <a:r>
              <a:rPr lang="en-GB" sz="1000" baseline="0" dirty="0" smtClean="0">
                <a:latin typeface="+mj-lt"/>
              </a:rPr>
              <a:t>I’ll now give you a few tips for visualisations and tables.</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8</a:t>
            </a:fld>
            <a:endParaRPr lang="en-GB" dirty="0"/>
          </a:p>
        </p:txBody>
      </p:sp>
    </p:spTree>
    <p:extLst>
      <p:ext uri="{BB962C8B-B14F-4D97-AF65-F5344CB8AC3E}">
        <p14:creationId xmlns:p14="http://schemas.microsoft.com/office/powerpoint/2010/main" val="60903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eaLnBrk="1" hangingPunct="1">
              <a:lnSpc>
                <a:spcPct val="90000"/>
              </a:lnSpc>
            </a:pPr>
            <a:r>
              <a:rPr lang="en-US" altLang="zh-CN" sz="1000" dirty="0" smtClean="0">
                <a:latin typeface="+mn-lt"/>
              </a:rPr>
              <a:t>Some general</a:t>
            </a:r>
            <a:r>
              <a:rPr lang="en-US" altLang="zh-CN" sz="1000" baseline="0" dirty="0" smtClean="0">
                <a:latin typeface="+mn-lt"/>
              </a:rPr>
              <a:t> guidance to start:</a:t>
            </a:r>
          </a:p>
          <a:p>
            <a:pPr marL="228600" indent="-228600" eaLnBrk="1" hangingPunct="1">
              <a:lnSpc>
                <a:spcPct val="90000"/>
              </a:lnSpc>
            </a:pPr>
            <a:endParaRPr lang="en-US" altLang="zh-CN" sz="1000" baseline="0" dirty="0" smtClean="0">
              <a:latin typeface="+mn-lt"/>
            </a:endParaRPr>
          </a:p>
          <a:p>
            <a:pPr marL="228600" indent="-228600" eaLnBrk="1" hangingPunct="1">
              <a:lnSpc>
                <a:spcPct val="90000"/>
              </a:lnSpc>
            </a:pPr>
            <a:r>
              <a:rPr lang="en-US" altLang="zh-CN" sz="1000" baseline="0" dirty="0" smtClean="0">
                <a:latin typeface="+mn-lt"/>
              </a:rPr>
              <a:t>First, t</a:t>
            </a:r>
            <a:r>
              <a:rPr lang="en-US" altLang="zh-CN" sz="1000" dirty="0" smtClean="0">
                <a:latin typeface="+mn-lt"/>
              </a:rPr>
              <a:t>he caption and legend of a figure should be brief and it should contain sufficient explanatory details to explain the figure without the need to refer to the text. R</a:t>
            </a:r>
            <a:r>
              <a:rPr lang="en-US" altLang="zh-CN" sz="1000" baseline="0" dirty="0" smtClean="0">
                <a:latin typeface="+mn-lt"/>
              </a:rPr>
              <a:t>eaders often review the figures before they read the entire paper</a:t>
            </a:r>
            <a:r>
              <a:rPr lang="en-US" altLang="zh-CN" sz="1000" dirty="0" smtClean="0">
                <a:latin typeface="+mn-lt"/>
              </a:rPr>
              <a:t>. </a:t>
            </a:r>
          </a:p>
          <a:p>
            <a:pPr marL="228600" indent="-228600" eaLnBrk="1" hangingPunct="1">
              <a:lnSpc>
                <a:spcPct val="90000"/>
              </a:lnSpc>
            </a:pPr>
            <a:r>
              <a:rPr lang="en-US" altLang="zh-CN" sz="1000" dirty="0" smtClean="0">
                <a:solidFill>
                  <a:srgbClr val="292929"/>
                </a:solidFill>
                <a:latin typeface="+mn-lt"/>
              </a:rPr>
              <a:t>Second, it can be tempting to go crazy with </a:t>
            </a:r>
            <a:r>
              <a:rPr lang="en-US" altLang="zh-CN" sz="1000" dirty="0" err="1" smtClean="0">
                <a:solidFill>
                  <a:srgbClr val="292929"/>
                </a:solidFill>
                <a:latin typeface="+mn-lt"/>
              </a:rPr>
              <a:t>colour</a:t>
            </a:r>
            <a:r>
              <a:rPr lang="en-US" altLang="zh-CN" sz="1000" dirty="0" smtClean="0">
                <a:solidFill>
                  <a:srgbClr val="292929"/>
                </a:solidFill>
                <a:latin typeface="+mn-lt"/>
              </a:rPr>
              <a:t>, but it should be used sparingly and only when absolutely necessary. For instance, if different line styles can clarify the meaning, don’t use colors or other thrilling effects that can distract</a:t>
            </a:r>
            <a:r>
              <a:rPr lang="en-US" altLang="zh-CN" sz="1000" baseline="0" dirty="0" smtClean="0">
                <a:solidFill>
                  <a:srgbClr val="292929"/>
                </a:solidFill>
                <a:latin typeface="+mn-lt"/>
              </a:rPr>
              <a:t> from the content and may not appear when printed in black and white</a:t>
            </a:r>
            <a:r>
              <a:rPr lang="en-US" altLang="zh-CN" sz="1000" dirty="0" smtClean="0">
                <a:solidFill>
                  <a:srgbClr val="292929"/>
                </a:solidFill>
                <a:latin typeface="+mn-lt"/>
              </a:rPr>
              <a:t>. </a:t>
            </a:r>
            <a:endParaRPr lang="en-US" altLang="zh-CN" sz="1000" b="1" dirty="0" smtClean="0">
              <a:latin typeface="+mn-lt"/>
            </a:endParaRPr>
          </a:p>
          <a:p>
            <a:pPr marL="228600" indent="-228600" eaLnBrk="1" hangingPunct="1">
              <a:lnSpc>
                <a:spcPct val="90000"/>
              </a:lnSpc>
            </a:pPr>
            <a:endParaRPr lang="en-GB" altLang="zh-CN" sz="1000" dirty="0" smtClean="0">
              <a:latin typeface="+mn-lt"/>
            </a:endParaRPr>
          </a:p>
          <a:p>
            <a:pPr marL="228600" indent="-228600" eaLnBrk="1" hangingPunct="1">
              <a:lnSpc>
                <a:spcPct val="90000"/>
              </a:lnSpc>
            </a:pPr>
            <a:r>
              <a:rPr lang="en-GB" altLang="zh-CN" sz="1000" dirty="0" smtClean="0">
                <a:latin typeface="+mn-lt"/>
              </a:rPr>
              <a:t>Now some</a:t>
            </a:r>
            <a:r>
              <a:rPr lang="en-GB" altLang="zh-CN" sz="1000" baseline="0" dirty="0" smtClean="0">
                <a:latin typeface="+mn-lt"/>
              </a:rPr>
              <a:t> advice on </a:t>
            </a:r>
            <a:r>
              <a:rPr lang="en-GB" altLang="zh-CN" sz="1000" dirty="0" smtClean="0">
                <a:latin typeface="+mn-lt"/>
              </a:rPr>
              <a:t>specific types of figures:</a:t>
            </a:r>
          </a:p>
          <a:p>
            <a:pPr marL="228600" indent="-228600" eaLnBrk="1" hangingPunct="1">
              <a:lnSpc>
                <a:spcPct val="90000"/>
              </a:lnSpc>
            </a:pPr>
            <a:endParaRPr lang="en-US" altLang="zh-CN" sz="1000" dirty="0" smtClean="0">
              <a:latin typeface="+mn-lt"/>
            </a:endParaRPr>
          </a:p>
          <a:p>
            <a:pPr marL="228600" indent="-228600" eaLnBrk="1" hangingPunct="1">
              <a:lnSpc>
                <a:spcPct val="90000"/>
              </a:lnSpc>
            </a:pPr>
            <a:r>
              <a:rPr lang="en-US" altLang="zh-CN" sz="1000" b="0" dirty="0" smtClean="0">
                <a:latin typeface="+mn-lt"/>
              </a:rPr>
              <a:t>Firstly</a:t>
            </a:r>
            <a:r>
              <a:rPr lang="en-US" altLang="zh-CN" sz="1000" b="0" baseline="0" dirty="0" smtClean="0">
                <a:latin typeface="+mn-lt"/>
              </a:rPr>
              <a:t> </a:t>
            </a:r>
            <a:r>
              <a:rPr lang="en-US" altLang="zh-CN" sz="1000" b="0" dirty="0" smtClean="0">
                <a:latin typeface="+mn-lt"/>
              </a:rPr>
              <a:t>graphs. These are often used to compare experimental results with those of previous works, or with calculated/theoretical values. Graphs should not be</a:t>
            </a:r>
            <a:r>
              <a:rPr lang="en-US" altLang="zh-CN" sz="1000" b="0" baseline="0" dirty="0" smtClean="0">
                <a:latin typeface="+mn-lt"/>
              </a:rPr>
              <a:t> </a:t>
            </a:r>
            <a:r>
              <a:rPr lang="en-US" altLang="zh-CN" sz="1000" b="0" dirty="0" smtClean="0">
                <a:latin typeface="+mn-lt"/>
              </a:rPr>
              <a:t>crowded with many data sets; try to present</a:t>
            </a:r>
            <a:r>
              <a:rPr lang="en-US" altLang="zh-CN" sz="1000" b="0" baseline="0" dirty="0" smtClean="0">
                <a:latin typeface="+mn-lt"/>
              </a:rPr>
              <a:t> at most </a:t>
            </a:r>
            <a:r>
              <a:rPr lang="en-US" altLang="zh-CN" sz="1000" b="0" dirty="0" smtClean="0">
                <a:solidFill>
                  <a:srgbClr val="292929"/>
                </a:solidFill>
                <a:latin typeface="+mn-lt"/>
              </a:rPr>
              <a:t>3 to 4 data sets per figure. Use well-selected scales with broken</a:t>
            </a:r>
            <a:r>
              <a:rPr lang="en-US" altLang="zh-CN" sz="1000" b="0" baseline="0" dirty="0" smtClean="0">
                <a:solidFill>
                  <a:srgbClr val="292929"/>
                </a:solidFill>
                <a:latin typeface="+mn-lt"/>
              </a:rPr>
              <a:t> axes if needed</a:t>
            </a:r>
            <a:r>
              <a:rPr lang="en-US" altLang="zh-CN" sz="1000" b="0" dirty="0" smtClean="0">
                <a:solidFill>
                  <a:srgbClr val="292929"/>
                </a:solidFill>
                <a:latin typeface="+mn-lt"/>
              </a:rPr>
              <a:t>, label the axes</a:t>
            </a:r>
            <a:r>
              <a:rPr lang="en-US" altLang="zh-CN" sz="1000" b="0" baseline="0" dirty="0" smtClean="0">
                <a:solidFill>
                  <a:srgbClr val="292929"/>
                </a:solidFill>
                <a:latin typeface="+mn-lt"/>
              </a:rPr>
              <a:t> clearly</a:t>
            </a:r>
            <a:r>
              <a:rPr lang="en-US" altLang="zh-CN" sz="1000" b="0" dirty="0" smtClean="0">
                <a:solidFill>
                  <a:srgbClr val="292929"/>
                </a:solidFill>
                <a:latin typeface="+mn-lt"/>
              </a:rPr>
              <a:t>, and use different</a:t>
            </a:r>
            <a:r>
              <a:rPr lang="en-US" altLang="zh-CN" sz="1000" b="0" baseline="0" dirty="0" smtClean="0">
                <a:solidFill>
                  <a:srgbClr val="292929"/>
                </a:solidFill>
                <a:latin typeface="+mn-lt"/>
              </a:rPr>
              <a:t> </a:t>
            </a:r>
            <a:r>
              <a:rPr lang="en-US" altLang="zh-CN" sz="1000" b="0" dirty="0" smtClean="0">
                <a:solidFill>
                  <a:srgbClr val="292929"/>
                </a:solidFill>
                <a:latin typeface="+mn-lt"/>
              </a:rPr>
              <a:t>symbols or line styles so that one can quickly discriminate between the data sets, even in greyscale. </a:t>
            </a:r>
            <a:endParaRPr lang="en-US" altLang="zh-CN" sz="1000" b="0" dirty="0" smtClean="0">
              <a:solidFill>
                <a:schemeClr val="tx1"/>
              </a:solidFill>
              <a:latin typeface="+mn-lt"/>
            </a:endParaRPr>
          </a:p>
          <a:p>
            <a:pPr marL="228600" indent="-228600" eaLnBrk="1" hangingPunct="1">
              <a:lnSpc>
                <a:spcPct val="90000"/>
              </a:lnSpc>
            </a:pPr>
            <a:r>
              <a:rPr lang="en-US" altLang="zh-CN" sz="1000" b="0" dirty="0" smtClean="0">
                <a:solidFill>
                  <a:srgbClr val="292929"/>
                </a:solidFill>
                <a:latin typeface="+mn-lt"/>
              </a:rPr>
              <a:t>Secondly</a:t>
            </a:r>
            <a:r>
              <a:rPr lang="en-US" altLang="zh-CN" sz="1000" b="0" baseline="0" dirty="0" smtClean="0">
                <a:solidFill>
                  <a:srgbClr val="292929"/>
                </a:solidFill>
                <a:latin typeface="+mn-lt"/>
              </a:rPr>
              <a:t> </a:t>
            </a:r>
            <a:r>
              <a:rPr lang="en-US" altLang="zh-CN" sz="1000" b="0" dirty="0" smtClean="0">
                <a:solidFill>
                  <a:srgbClr val="292929"/>
                </a:solidFill>
                <a:latin typeface="+mn-lt"/>
              </a:rPr>
              <a:t>photographs. These should include a scale marker and the resolution should be clear. You must</a:t>
            </a:r>
            <a:r>
              <a:rPr lang="en-US" altLang="zh-CN" sz="1000" b="0" baseline="0" dirty="0" smtClean="0">
                <a:solidFill>
                  <a:srgbClr val="292929"/>
                </a:solidFill>
                <a:latin typeface="+mn-lt"/>
              </a:rPr>
              <a:t> never manipulate the image to enhance the results – what is portrayed in the paper should remain genuine and authentic.</a:t>
            </a:r>
            <a:r>
              <a:rPr lang="en-US" altLang="zh-CN" sz="1000" b="0" dirty="0" smtClean="0">
                <a:solidFill>
                  <a:srgbClr val="292929"/>
                </a:solidFill>
                <a:latin typeface="+mn-lt"/>
              </a:rPr>
              <a:t> </a:t>
            </a:r>
            <a:endParaRPr lang="en-US" sz="1000" b="0" dirty="0" smtClean="0">
              <a:latin typeface="+mn-lt"/>
            </a:endParaRP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9</a:t>
            </a:fld>
            <a:endParaRPr lang="en-GB" dirty="0"/>
          </a:p>
        </p:txBody>
      </p:sp>
    </p:spTree>
    <p:extLst>
      <p:ext uri="{BB962C8B-B14F-4D97-AF65-F5344CB8AC3E}">
        <p14:creationId xmlns:p14="http://schemas.microsoft.com/office/powerpoint/2010/main" val="182432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eaLnBrk="1" hangingPunct="1">
              <a:lnSpc>
                <a:spcPct val="90000"/>
              </a:lnSpc>
            </a:pPr>
            <a:r>
              <a:rPr lang="en-US" sz="1000" dirty="0" smtClean="0">
                <a:latin typeface="+mn-lt"/>
              </a:rPr>
              <a:t>Now moving onto tables</a:t>
            </a:r>
            <a:r>
              <a:rPr lang="en-US" sz="1000" baseline="0" dirty="0" smtClean="0">
                <a:latin typeface="+mn-lt"/>
              </a:rPr>
              <a:t> which are used to </a:t>
            </a:r>
            <a:r>
              <a:rPr lang="en-US" altLang="zh-CN" sz="1000" dirty="0" smtClean="0">
                <a:latin typeface="+mn-lt"/>
              </a:rPr>
              <a:t>give actual experimental results. Think carefully about</a:t>
            </a:r>
            <a:r>
              <a:rPr lang="en-US" altLang="zh-CN" sz="1000" baseline="0" dirty="0" smtClean="0">
                <a:latin typeface="+mn-lt"/>
              </a:rPr>
              <a:t> when a table is appropriate and when it isn’t. I have taken a couple of examples from “</a:t>
            </a:r>
            <a:r>
              <a:rPr lang="en-GB" sz="1000" dirty="0" smtClean="0"/>
              <a:t>Writing the biomedical manuscript.</a:t>
            </a:r>
            <a:r>
              <a:rPr lang="en-US" altLang="zh-CN" sz="1000" baseline="0" dirty="0" smtClean="0">
                <a:latin typeface="+mn-lt"/>
              </a:rPr>
              <a:t>” by C. </a:t>
            </a:r>
            <a:r>
              <a:rPr lang="en-US" altLang="zh-CN" sz="1000" baseline="0" dirty="0" err="1" smtClean="0">
                <a:latin typeface="+mn-lt"/>
              </a:rPr>
              <a:t>Dant</a:t>
            </a:r>
            <a:r>
              <a:rPr lang="en-US" altLang="zh-CN" sz="1000" baseline="0" dirty="0" smtClean="0">
                <a:latin typeface="+mn-lt"/>
              </a:rPr>
              <a:t> that illustrate this well. Looking to the example on the left where strings of results presented have been presented in a paragraph of text, much better would have been to include a table. Conversely, on the right here you can see a table included that is not necessary – a brief couple of sentences would have been more than sufficient. </a:t>
            </a:r>
          </a:p>
          <a:p>
            <a:pPr marL="228600" indent="-228600" eaLnBrk="1" hangingPunct="1">
              <a:lnSpc>
                <a:spcPct val="90000"/>
              </a:lnSpc>
            </a:pPr>
            <a:endParaRPr lang="en-US" altLang="zh-CN" sz="1000" baseline="0" dirty="0" smtClean="0">
              <a:solidFill>
                <a:srgbClr val="292929"/>
              </a:solidFill>
              <a:latin typeface="+mn-lt"/>
            </a:endParaRPr>
          </a:p>
          <a:p>
            <a:pPr marL="228600" indent="-228600" eaLnBrk="1" hangingPunct="1">
              <a:lnSpc>
                <a:spcPct val="90000"/>
              </a:lnSpc>
            </a:pPr>
            <a:r>
              <a:rPr lang="en-US" altLang="zh-CN" sz="1000" dirty="0" smtClean="0">
                <a:solidFill>
                  <a:srgbClr val="292929"/>
                </a:solidFill>
                <a:latin typeface="+mn-lt"/>
              </a:rPr>
              <a:t>Extremely</a:t>
            </a:r>
            <a:r>
              <a:rPr lang="en-US" altLang="zh-CN" sz="1000" baseline="0" dirty="0" smtClean="0">
                <a:solidFill>
                  <a:srgbClr val="292929"/>
                </a:solidFill>
                <a:latin typeface="+mn-lt"/>
              </a:rPr>
              <a:t> long tables of raw data should not be included in the main article unless absolutely necessary; better would be to include them in the supplementary data section or to post them in a data repository and link to that from the article.</a:t>
            </a:r>
          </a:p>
        </p:txBody>
      </p:sp>
      <p:sp>
        <p:nvSpPr>
          <p:cNvPr id="4" name="Slide Number Placeholder 3"/>
          <p:cNvSpPr>
            <a:spLocks noGrp="1"/>
          </p:cNvSpPr>
          <p:nvPr>
            <p:ph type="sldNum" sz="quarter" idx="10"/>
          </p:nvPr>
        </p:nvSpPr>
        <p:spPr>
          <a:xfrm>
            <a:off x="3777607" y="9428584"/>
            <a:ext cx="2889938" cy="496332"/>
          </a:xfrm>
          <a:prstGeom prst="rect">
            <a:avLst/>
          </a:prstGeom>
        </p:spPr>
        <p:txBody>
          <a:bodyPr/>
          <a:lstStyle/>
          <a:p>
            <a:fld id="{958B5E41-5FC2-49C5-ADA1-A458E21D9A43}" type="slidenum">
              <a:rPr lang="en-GB" smtClean="0"/>
              <a:pPr/>
              <a:t>10</a:t>
            </a:fld>
            <a:endParaRPr lang="en-GB" dirty="0"/>
          </a:p>
        </p:txBody>
      </p:sp>
    </p:spTree>
    <p:extLst>
      <p:ext uri="{BB962C8B-B14F-4D97-AF65-F5344CB8AC3E}">
        <p14:creationId xmlns:p14="http://schemas.microsoft.com/office/powerpoint/2010/main" val="610944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125250" y="4314000"/>
            <a:ext cx="780150" cy="742823"/>
          </a:xfrm>
          <a:prstGeom prst="rect">
            <a:avLst/>
          </a:prstGeom>
          <a:noFill/>
          <a:ln>
            <a:noFill/>
          </a:ln>
        </p:spPr>
      </p:pic>
      <p:sp>
        <p:nvSpPr>
          <p:cNvPr id="11" name="Google Shape;11;p2"/>
          <p:cNvSpPr txBox="1">
            <a:spLocks noGrp="1"/>
          </p:cNvSpPr>
          <p:nvPr>
            <p:ph type="ctrTitle"/>
          </p:nvPr>
        </p:nvSpPr>
        <p:spPr>
          <a:xfrm>
            <a:off x="1" y="720575"/>
            <a:ext cx="71373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p:nvPr/>
        </p:nvSpPr>
        <p:spPr>
          <a:xfrm>
            <a:off x="7484075" y="0"/>
            <a:ext cx="15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59725" y="100"/>
            <a:ext cx="12843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1"/>
          </p:nvPr>
        </p:nvSpPr>
        <p:spPr>
          <a:xfrm>
            <a:off x="0" y="2810125"/>
            <a:ext cx="71373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713647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170319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2237522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1416639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1920280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854379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1010846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D4C3AD3-1055-4027-89EB-A59E6809E02D}" type="datetimeFigureOut">
              <a:rPr lang="en-GB" smtClean="0"/>
              <a:pPr/>
              <a:t>08/11/2023</a:t>
            </a:fld>
            <a:endParaRPr lang="en-GB"/>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GB"/>
          </a:p>
        </p:txBody>
      </p:sp>
      <p:sp>
        <p:nvSpPr>
          <p:cNvPr id="6" name="Slide Number Placeholder 5"/>
          <p:cNvSpPr>
            <a:spLocks noGrp="1"/>
          </p:cNvSpPr>
          <p:nvPr>
            <p:ph type="sldNum" sz="quarter" idx="12"/>
          </p:nvPr>
        </p:nvSpPr>
        <p:spPr/>
        <p:txBody>
          <a:bodyPr/>
          <a:lstStyle/>
          <a:p>
            <a:fld id="{226E72EA-ABB5-4628-ABFB-C9FD4CF0454F}" type="slidenum">
              <a:rPr lang="en-GB" smtClean="0"/>
              <a:pPr/>
              <a:t>‹#›</a:t>
            </a:fld>
            <a:endParaRPr lang="en-GB"/>
          </a:p>
        </p:txBody>
      </p:sp>
    </p:spTree>
    <p:extLst>
      <p:ext uri="{BB962C8B-B14F-4D97-AF65-F5344CB8AC3E}">
        <p14:creationId xmlns:p14="http://schemas.microsoft.com/office/powerpoint/2010/main" val="2377702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54856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45962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0" name="Google Shape;20;p3"/>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21" name="Google Shape;21;p3"/>
          <p:cNvGrpSpPr/>
          <p:nvPr/>
        </p:nvGrpSpPr>
        <p:grpSpPr>
          <a:xfrm>
            <a:off x="975263" y="1357225"/>
            <a:ext cx="7193475" cy="2429050"/>
            <a:chOff x="751300" y="1433450"/>
            <a:chExt cx="7193475" cy="2429050"/>
          </a:xfrm>
        </p:grpSpPr>
        <p:sp>
          <p:nvSpPr>
            <p:cNvPr id="22" name="Google Shape;22;p3"/>
            <p:cNvSpPr/>
            <p:nvPr/>
          </p:nvSpPr>
          <p:spPr>
            <a:xfrm>
              <a:off x="751300" y="3342300"/>
              <a:ext cx="520200" cy="520200"/>
            </a:xfrm>
            <a:prstGeom prst="corner">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a:off x="7424575" y="1433450"/>
              <a:ext cx="520200" cy="520200"/>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7424575" y="3342300"/>
              <a:ext cx="520200" cy="520200"/>
            </a:xfrm>
            <a:prstGeom prst="corner">
              <a:avLst>
                <a:gd name="adj1" fmla="val 50000"/>
                <a:gd name="adj2"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751300" y="1433450"/>
              <a:ext cx="520200" cy="520200"/>
            </a:xfrm>
            <a:prstGeom prst="corner">
              <a:avLst>
                <a:gd name="adj1" fmla="val 50000"/>
                <a:gd name="adj2"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6" name="Google Shape;26;p3"/>
          <p:cNvGrpSpPr/>
          <p:nvPr/>
        </p:nvGrpSpPr>
        <p:grpSpPr>
          <a:xfrm>
            <a:off x="905370" y="4750050"/>
            <a:ext cx="8238683" cy="393600"/>
            <a:chOff x="1001725" y="4750050"/>
            <a:chExt cx="8142600" cy="393600"/>
          </a:xfrm>
        </p:grpSpPr>
        <p:sp>
          <p:nvSpPr>
            <p:cNvPr id="27" name="Google Shape;27;p3"/>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1381610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4124017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9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2324575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3013642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2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1587232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3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2761459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4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t>   |   </a:t>
            </a:r>
            <a:fld id="{DA15E891-66B8-4B28-AB8F-05A4B1DE573C}" type="slidenum">
              <a:rPr lang="en-US" sz="525" smtClean="0"/>
              <a:pPr/>
              <a:t>‹#›</a:t>
            </a:fld>
            <a:endParaRPr lang="en-US" sz="525" dirty="0"/>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2760578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9225248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510486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2603067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5"/>
          <p:cNvPicPr preferRelativeResize="0"/>
          <p:nvPr/>
        </p:nvPicPr>
        <p:blipFill>
          <a:blip r:embed="rId2">
            <a:alphaModFix/>
          </a:blip>
          <a:stretch>
            <a:fillRect/>
          </a:stretch>
        </p:blipFill>
        <p:spPr>
          <a:xfrm>
            <a:off x="125250" y="4314000"/>
            <a:ext cx="780150" cy="742823"/>
          </a:xfrm>
          <a:prstGeom prst="rect">
            <a:avLst/>
          </a:prstGeom>
          <a:noFill/>
          <a:ln>
            <a:noFill/>
          </a:ln>
        </p:spPr>
      </p:pic>
      <p:sp>
        <p:nvSpPr>
          <p:cNvPr id="45" name="Google Shape;45;p5"/>
          <p:cNvSpPr/>
          <p:nvPr/>
        </p:nvSpPr>
        <p:spPr>
          <a:xfrm>
            <a:off x="905400" y="4750050"/>
            <a:ext cx="8238900" cy="39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05425" y="5056825"/>
            <a:ext cx="8238900" cy="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545871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4038954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125250" y="4314000"/>
            <a:ext cx="780150" cy="742823"/>
          </a:xfrm>
          <a:prstGeom prst="rect">
            <a:avLst/>
          </a:prstGeom>
          <a:noFill/>
          <a:ln>
            <a:noFill/>
          </a:ln>
        </p:spPr>
      </p:pic>
      <p:sp>
        <p:nvSpPr>
          <p:cNvPr id="11" name="Google Shape;11;p2"/>
          <p:cNvSpPr txBox="1">
            <a:spLocks noGrp="1"/>
          </p:cNvSpPr>
          <p:nvPr>
            <p:ph type="ctrTitle"/>
          </p:nvPr>
        </p:nvSpPr>
        <p:spPr>
          <a:xfrm>
            <a:off x="1" y="720575"/>
            <a:ext cx="7137300" cy="2052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p:nvPr/>
        </p:nvSpPr>
        <p:spPr>
          <a:xfrm>
            <a:off x="7484075" y="0"/>
            <a:ext cx="154200" cy="5143500"/>
          </a:xfrm>
          <a:prstGeom prst="rect">
            <a:avLst/>
          </a:prstGeom>
          <a:solidFill>
            <a:schemeClr val="accent6"/>
          </a:solidFill>
          <a:ln>
            <a:noFill/>
          </a:ln>
        </p:spPr>
        <p:txBody>
          <a:bodyPr spcFirstLastPara="1" wrap="square" lIns="91425" tIns="91425" rIns="91425" bIns="91425" anchor="ctr" anchorCtr="0">
            <a:noAutofit/>
          </a:bodyPr>
          <a:lstStyle/>
          <a:p>
            <a:endParaRPr/>
          </a:p>
        </p:txBody>
      </p:sp>
      <p:sp>
        <p:nvSpPr>
          <p:cNvPr id="13" name="Google Shape;13;p2"/>
          <p:cNvSpPr/>
          <p:nvPr/>
        </p:nvSpPr>
        <p:spPr>
          <a:xfrm>
            <a:off x="7859725" y="100"/>
            <a:ext cx="1284300" cy="5143500"/>
          </a:xfrm>
          <a:prstGeom prst="rect">
            <a:avLst/>
          </a:prstGeom>
          <a:solidFill>
            <a:schemeClr val="accent4"/>
          </a:solidFill>
          <a:ln>
            <a:noFill/>
          </a:ln>
        </p:spPr>
        <p:txBody>
          <a:bodyPr spcFirstLastPara="1" wrap="square" lIns="91425" tIns="91425" rIns="91425" bIns="91425" anchor="ctr" anchorCtr="0">
            <a:noAutofit/>
          </a:bodyPr>
          <a:lstStyle/>
          <a:p>
            <a:endParaRPr/>
          </a:p>
        </p:txBody>
      </p:sp>
      <p:sp>
        <p:nvSpPr>
          <p:cNvPr id="14" name="Google Shape;14;p2"/>
          <p:cNvSpPr txBox="1">
            <a:spLocks noGrp="1"/>
          </p:cNvSpPr>
          <p:nvPr>
            <p:ph type="subTitle" idx="1"/>
          </p:nvPr>
        </p:nvSpPr>
        <p:spPr>
          <a:xfrm>
            <a:off x="0" y="2810125"/>
            <a:ext cx="71373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7804517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endParaRPr/>
          </a:p>
        </p:txBody>
      </p:sp>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pic>
        <p:nvPicPr>
          <p:cNvPr id="20" name="Google Shape;20;p3"/>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21" name="Google Shape;21;p3"/>
          <p:cNvGrpSpPr/>
          <p:nvPr/>
        </p:nvGrpSpPr>
        <p:grpSpPr>
          <a:xfrm>
            <a:off x="975263" y="1357225"/>
            <a:ext cx="7193475" cy="2429050"/>
            <a:chOff x="751300" y="1433450"/>
            <a:chExt cx="7193475" cy="2429050"/>
          </a:xfrm>
        </p:grpSpPr>
        <p:sp>
          <p:nvSpPr>
            <p:cNvPr id="22" name="Google Shape;22;p3"/>
            <p:cNvSpPr/>
            <p:nvPr/>
          </p:nvSpPr>
          <p:spPr>
            <a:xfrm>
              <a:off x="751300" y="3342300"/>
              <a:ext cx="520200" cy="520200"/>
            </a:xfrm>
            <a:prstGeom prst="corner">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endParaRPr/>
            </a:p>
          </p:txBody>
        </p:sp>
        <p:sp>
          <p:nvSpPr>
            <p:cNvPr id="23" name="Google Shape;23;p3"/>
            <p:cNvSpPr/>
            <p:nvPr/>
          </p:nvSpPr>
          <p:spPr>
            <a:xfrm rot="10800000">
              <a:off x="7424575" y="1433450"/>
              <a:ext cx="520200" cy="520200"/>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endParaRPr/>
            </a:p>
          </p:txBody>
        </p:sp>
        <p:sp>
          <p:nvSpPr>
            <p:cNvPr id="24" name="Google Shape;24;p3"/>
            <p:cNvSpPr/>
            <p:nvPr/>
          </p:nvSpPr>
          <p:spPr>
            <a:xfrm rot="-5400000">
              <a:off x="7424575" y="3342300"/>
              <a:ext cx="520200" cy="520200"/>
            </a:xfrm>
            <a:prstGeom prst="corner">
              <a:avLst>
                <a:gd name="adj1" fmla="val 50000"/>
                <a:gd name="adj2" fmla="val 50000"/>
              </a:avLst>
            </a:prstGeom>
            <a:solidFill>
              <a:schemeClr val="accent4"/>
            </a:solidFill>
            <a:ln>
              <a:noFill/>
            </a:ln>
          </p:spPr>
          <p:txBody>
            <a:bodyPr spcFirstLastPara="1" wrap="square" lIns="91425" tIns="91425" rIns="91425" bIns="91425" anchor="ctr" anchorCtr="0">
              <a:noAutofit/>
            </a:bodyPr>
            <a:lstStyle/>
            <a:p>
              <a:endParaRPr/>
            </a:p>
          </p:txBody>
        </p:sp>
        <p:sp>
          <p:nvSpPr>
            <p:cNvPr id="25" name="Google Shape;25;p3"/>
            <p:cNvSpPr/>
            <p:nvPr/>
          </p:nvSpPr>
          <p:spPr>
            <a:xfrm rot="5400000">
              <a:off x="751300" y="1433450"/>
              <a:ext cx="520200" cy="520200"/>
            </a:xfrm>
            <a:prstGeom prst="corner">
              <a:avLst>
                <a:gd name="adj1" fmla="val 50000"/>
                <a:gd name="adj2" fmla="val 50000"/>
              </a:avLst>
            </a:prstGeom>
            <a:solidFill>
              <a:schemeClr val="accent6"/>
            </a:solidFill>
            <a:ln>
              <a:noFill/>
            </a:ln>
          </p:spPr>
          <p:txBody>
            <a:bodyPr spcFirstLastPara="1" wrap="square" lIns="91425" tIns="91425" rIns="91425" bIns="91425" anchor="ctr" anchorCtr="0">
              <a:noAutofit/>
            </a:bodyPr>
            <a:lstStyle/>
            <a:p>
              <a:endParaRPr b="1"/>
            </a:p>
          </p:txBody>
        </p:sp>
      </p:grpSp>
      <p:grpSp>
        <p:nvGrpSpPr>
          <p:cNvPr id="26" name="Google Shape;26;p3"/>
          <p:cNvGrpSpPr/>
          <p:nvPr/>
        </p:nvGrpSpPr>
        <p:grpSpPr>
          <a:xfrm>
            <a:off x="905370" y="4750050"/>
            <a:ext cx="8238683" cy="393600"/>
            <a:chOff x="1001725" y="4750050"/>
            <a:chExt cx="8142600" cy="393600"/>
          </a:xfrm>
        </p:grpSpPr>
        <p:sp>
          <p:nvSpPr>
            <p:cNvPr id="27" name="Google Shape;27;p3"/>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endParaRPr/>
            </a:p>
          </p:txBody>
        </p:sp>
        <p:sp>
          <p:nvSpPr>
            <p:cNvPr id="28" name="Google Shape;28;p3"/>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14243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8"/>
        <p:cNvGrpSpPr/>
        <p:nvPr/>
      </p:nvGrpSpPr>
      <p:grpSpPr>
        <a:xfrm>
          <a:off x="0" y="0"/>
          <a:ext cx="0" cy="0"/>
          <a:chOff x="0" y="0"/>
          <a:chExt cx="0" cy="0"/>
        </a:xfrm>
      </p:grpSpPr>
      <p:sp>
        <p:nvSpPr>
          <p:cNvPr id="39" name="Google Shape;39;p5"/>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endParaRPr/>
          </a:p>
        </p:txBody>
      </p:sp>
      <p:sp>
        <p:nvSpPr>
          <p:cNvPr id="40" name="Google Shape;4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pic>
        <p:nvPicPr>
          <p:cNvPr id="44" name="Google Shape;44;p5"/>
          <p:cNvPicPr preferRelativeResize="0"/>
          <p:nvPr/>
        </p:nvPicPr>
        <p:blipFill>
          <a:blip r:embed="rId2">
            <a:alphaModFix/>
          </a:blip>
          <a:stretch>
            <a:fillRect/>
          </a:stretch>
        </p:blipFill>
        <p:spPr>
          <a:xfrm>
            <a:off x="125250" y="4314000"/>
            <a:ext cx="780150" cy="742823"/>
          </a:xfrm>
          <a:prstGeom prst="rect">
            <a:avLst/>
          </a:prstGeom>
          <a:noFill/>
          <a:ln>
            <a:noFill/>
          </a:ln>
        </p:spPr>
      </p:pic>
      <p:sp>
        <p:nvSpPr>
          <p:cNvPr id="45" name="Google Shape;45;p5"/>
          <p:cNvSpPr/>
          <p:nvPr/>
        </p:nvSpPr>
        <p:spPr>
          <a:xfrm>
            <a:off x="905400" y="4750050"/>
            <a:ext cx="8238900" cy="393600"/>
          </a:xfrm>
          <a:prstGeom prst="rect">
            <a:avLst/>
          </a:prstGeom>
          <a:solidFill>
            <a:schemeClr val="accent4"/>
          </a:solidFill>
          <a:ln>
            <a:noFill/>
          </a:ln>
        </p:spPr>
        <p:txBody>
          <a:bodyPr spcFirstLastPara="1" wrap="square" lIns="91425" tIns="91425" rIns="91425" bIns="91425" anchor="ctr" anchorCtr="0">
            <a:noAutofit/>
          </a:bodyPr>
          <a:lstStyle/>
          <a:p>
            <a:endParaRPr/>
          </a:p>
        </p:txBody>
      </p:sp>
      <p:sp>
        <p:nvSpPr>
          <p:cNvPr id="46" name="Google Shape;46;p5"/>
          <p:cNvSpPr/>
          <p:nvPr/>
        </p:nvSpPr>
        <p:spPr>
          <a:xfrm>
            <a:off x="905425" y="5056825"/>
            <a:ext cx="8238900" cy="86700"/>
          </a:xfrm>
          <a:prstGeom prst="rect">
            <a:avLst/>
          </a:prstGeom>
          <a:solidFill>
            <a:schemeClr val="accent6"/>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37683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6"/>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endParaRPr/>
          </a:p>
        </p:txBody>
      </p:sp>
      <p:sp>
        <p:nvSpPr>
          <p:cNvPr id="49" name="Google Shape;49;p6"/>
          <p:cNvSpPr txBox="1">
            <a:spLocks noGrp="1"/>
          </p:cNvSpPr>
          <p:nvPr>
            <p:ph type="title"/>
          </p:nvPr>
        </p:nvSpPr>
        <p:spPr>
          <a:xfrm>
            <a:off x="234625" y="2331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0" name="Google Shape;5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pic>
        <p:nvPicPr>
          <p:cNvPr id="51" name="Google Shape;51;p6"/>
          <p:cNvPicPr preferRelativeResize="0"/>
          <p:nvPr/>
        </p:nvPicPr>
        <p:blipFill>
          <a:blip r:embed="rId2">
            <a:alphaModFix/>
          </a:blip>
          <a:stretch>
            <a:fillRect/>
          </a:stretch>
        </p:blipFill>
        <p:spPr>
          <a:xfrm>
            <a:off x="125250" y="4314000"/>
            <a:ext cx="780150" cy="742823"/>
          </a:xfrm>
          <a:prstGeom prst="rect">
            <a:avLst/>
          </a:prstGeom>
          <a:noFill/>
          <a:ln>
            <a:noFill/>
          </a:ln>
        </p:spPr>
      </p:pic>
      <p:sp>
        <p:nvSpPr>
          <p:cNvPr id="52" name="Google Shape;52;p6"/>
          <p:cNvSpPr/>
          <p:nvPr/>
        </p:nvSpPr>
        <p:spPr>
          <a:xfrm>
            <a:off x="905400" y="4750050"/>
            <a:ext cx="8238900" cy="393600"/>
          </a:xfrm>
          <a:prstGeom prst="rect">
            <a:avLst/>
          </a:prstGeom>
          <a:solidFill>
            <a:schemeClr val="accent4"/>
          </a:solidFill>
          <a:ln>
            <a:noFill/>
          </a:ln>
        </p:spPr>
        <p:txBody>
          <a:bodyPr spcFirstLastPara="1" wrap="square" lIns="91425" tIns="91425" rIns="91425" bIns="91425" anchor="ctr" anchorCtr="0">
            <a:noAutofit/>
          </a:bodyPr>
          <a:lstStyle/>
          <a:p>
            <a:endParaRPr/>
          </a:p>
        </p:txBody>
      </p:sp>
      <p:sp>
        <p:nvSpPr>
          <p:cNvPr id="53" name="Google Shape;53;p6"/>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059274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4"/>
        <p:cNvGrpSpPr/>
        <p:nvPr/>
      </p:nvGrpSpPr>
      <p:grpSpPr>
        <a:xfrm>
          <a:off x="0" y="0"/>
          <a:ext cx="0" cy="0"/>
          <a:chOff x="0" y="0"/>
          <a:chExt cx="0" cy="0"/>
        </a:xfrm>
      </p:grpSpPr>
      <p:sp>
        <p:nvSpPr>
          <p:cNvPr id="55" name="Google Shape;55;p7"/>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endParaRPr/>
          </a:p>
        </p:txBody>
      </p:sp>
      <p:sp>
        <p:nvSpPr>
          <p:cNvPr id="56" name="Google Shape;5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Google Shape;5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pic>
        <p:nvPicPr>
          <p:cNvPr id="59" name="Google Shape;59;p7"/>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60" name="Google Shape;60;p7"/>
          <p:cNvGrpSpPr/>
          <p:nvPr/>
        </p:nvGrpSpPr>
        <p:grpSpPr>
          <a:xfrm>
            <a:off x="905370" y="4750050"/>
            <a:ext cx="8238683" cy="393600"/>
            <a:chOff x="1001725" y="4750050"/>
            <a:chExt cx="8142600" cy="393600"/>
          </a:xfrm>
        </p:grpSpPr>
        <p:sp>
          <p:nvSpPr>
            <p:cNvPr id="61" name="Google Shape;61;p7"/>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endParaRPr/>
            </a:p>
          </p:txBody>
        </p:sp>
        <p:sp>
          <p:nvSpPr>
            <p:cNvPr id="62" name="Google Shape;62;p7"/>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427103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3"/>
        <p:cNvGrpSpPr/>
        <p:nvPr/>
      </p:nvGrpSpPr>
      <p:grpSpPr>
        <a:xfrm>
          <a:off x="0" y="0"/>
          <a:ext cx="0" cy="0"/>
          <a:chOff x="0" y="0"/>
          <a:chExt cx="0" cy="0"/>
        </a:xfrm>
      </p:grpSpPr>
      <p:sp>
        <p:nvSpPr>
          <p:cNvPr id="64" name="Google Shape;64;p8"/>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endParaRPr/>
          </a:p>
        </p:txBody>
      </p:sp>
      <p:sp>
        <p:nvSpPr>
          <p:cNvPr id="65" name="Google Shape;6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6" name="Google Shape;6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pic>
        <p:nvPicPr>
          <p:cNvPr id="67" name="Google Shape;67;p8"/>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68" name="Google Shape;68;p8"/>
          <p:cNvGrpSpPr/>
          <p:nvPr/>
        </p:nvGrpSpPr>
        <p:grpSpPr>
          <a:xfrm>
            <a:off x="905370" y="4750050"/>
            <a:ext cx="8238683" cy="393600"/>
            <a:chOff x="1001725" y="4750050"/>
            <a:chExt cx="8142600" cy="393600"/>
          </a:xfrm>
        </p:grpSpPr>
        <p:sp>
          <p:nvSpPr>
            <p:cNvPr id="69" name="Google Shape;69;p8"/>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endParaRPr/>
            </a:p>
          </p:txBody>
        </p:sp>
        <p:sp>
          <p:nvSpPr>
            <p:cNvPr id="70" name="Google Shape;70;p8"/>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8116714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1"/>
        <p:cNvGrpSpPr/>
        <p:nvPr/>
      </p:nvGrpSpPr>
      <p:grpSpPr>
        <a:xfrm>
          <a:off x="0" y="0"/>
          <a:ext cx="0" cy="0"/>
          <a:chOff x="0" y="0"/>
          <a:chExt cx="0" cy="0"/>
        </a:xfrm>
      </p:grpSpPr>
      <p:sp>
        <p:nvSpPr>
          <p:cNvPr id="72" name="Google Shape;72;p9"/>
          <p:cNvSpPr/>
          <p:nvPr/>
        </p:nvSpPr>
        <p:spPr>
          <a:xfrm>
            <a:off x="4572000" y="-125"/>
            <a:ext cx="4572000" cy="5143500"/>
          </a:xfrm>
          <a:prstGeom prst="rect">
            <a:avLst/>
          </a:prstGeom>
          <a:solidFill>
            <a:schemeClr val="accent5"/>
          </a:solidFill>
          <a:ln>
            <a:noFill/>
          </a:ln>
        </p:spPr>
        <p:txBody>
          <a:bodyPr spcFirstLastPara="1" wrap="square" lIns="91425" tIns="91425" rIns="91425" bIns="91425" anchor="ctr" anchorCtr="0">
            <a:noAutofit/>
          </a:bodyPr>
          <a:lstStyle/>
          <a:p>
            <a:endParaRPr/>
          </a:p>
        </p:txBody>
      </p:sp>
      <p:sp>
        <p:nvSpPr>
          <p:cNvPr id="73" name="Google Shape;7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5" name="Google Shape;7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6" name="Google Shape;7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399571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7"/>
        <p:cNvGrpSpPr/>
        <p:nvPr/>
      </p:nvGrpSpPr>
      <p:grpSpPr>
        <a:xfrm>
          <a:off x="0" y="0"/>
          <a:ext cx="0" cy="0"/>
          <a:chOff x="0" y="0"/>
          <a:chExt cx="0" cy="0"/>
        </a:xfrm>
      </p:grpSpPr>
      <p:sp>
        <p:nvSpPr>
          <p:cNvPr id="78" name="Google Shape;78;p10"/>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endParaRPr/>
          </a:p>
        </p:txBody>
      </p:sp>
      <p:sp>
        <p:nvSpPr>
          <p:cNvPr id="79" name="Google Shape;79;p1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0" name="Google Shape;80;p1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81" name="Google Shape;8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pic>
        <p:nvPicPr>
          <p:cNvPr id="82" name="Google Shape;82;p10"/>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83" name="Google Shape;83;p10"/>
          <p:cNvGrpSpPr/>
          <p:nvPr/>
        </p:nvGrpSpPr>
        <p:grpSpPr>
          <a:xfrm>
            <a:off x="905370" y="4750050"/>
            <a:ext cx="8238683" cy="393600"/>
            <a:chOff x="1001725" y="4750050"/>
            <a:chExt cx="8142600" cy="393600"/>
          </a:xfrm>
        </p:grpSpPr>
        <p:sp>
          <p:nvSpPr>
            <p:cNvPr id="84" name="Google Shape;84;p10"/>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endParaRPr/>
            </a:p>
          </p:txBody>
        </p:sp>
        <p:sp>
          <p:nvSpPr>
            <p:cNvPr id="85" name="Google Shape;85;p10"/>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694207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title"/>
          </p:nvPr>
        </p:nvSpPr>
        <p:spPr>
          <a:xfrm>
            <a:off x="234625" y="2331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0" name="Google Shape;5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1" name="Google Shape;51;p6"/>
          <p:cNvPicPr preferRelativeResize="0"/>
          <p:nvPr/>
        </p:nvPicPr>
        <p:blipFill>
          <a:blip r:embed="rId2">
            <a:alphaModFix/>
          </a:blip>
          <a:stretch>
            <a:fillRect/>
          </a:stretch>
        </p:blipFill>
        <p:spPr>
          <a:xfrm>
            <a:off x="125250" y="4314000"/>
            <a:ext cx="780150" cy="742823"/>
          </a:xfrm>
          <a:prstGeom prst="rect">
            <a:avLst/>
          </a:prstGeom>
          <a:noFill/>
          <a:ln>
            <a:noFill/>
          </a:ln>
        </p:spPr>
      </p:pic>
      <p:sp>
        <p:nvSpPr>
          <p:cNvPr id="52" name="Google Shape;52;p6"/>
          <p:cNvSpPr/>
          <p:nvPr/>
        </p:nvSpPr>
        <p:spPr>
          <a:xfrm>
            <a:off x="905400" y="4750050"/>
            <a:ext cx="8238900" cy="39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1"/>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endParaRPr/>
          </a:p>
        </p:txBody>
      </p:sp>
      <p:sp>
        <p:nvSpPr>
          <p:cNvPr id="88" name="Google Shape;8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pic>
        <p:nvPicPr>
          <p:cNvPr id="89" name="Google Shape;89;p11"/>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90" name="Google Shape;90;p11"/>
          <p:cNvGrpSpPr/>
          <p:nvPr/>
        </p:nvGrpSpPr>
        <p:grpSpPr>
          <a:xfrm>
            <a:off x="905370" y="4750050"/>
            <a:ext cx="8238683" cy="393600"/>
            <a:chOff x="1001725" y="4750050"/>
            <a:chExt cx="8142600" cy="393600"/>
          </a:xfrm>
        </p:grpSpPr>
        <p:sp>
          <p:nvSpPr>
            <p:cNvPr id="91" name="Google Shape;91;p11"/>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endParaRPr/>
            </a:p>
          </p:txBody>
        </p:sp>
        <p:sp>
          <p:nvSpPr>
            <p:cNvPr id="92" name="Google Shape;92;p11"/>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471788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20266657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1659024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711357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9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89218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0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16557683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1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212971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39992183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3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11466245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4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529910" y="4068165"/>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Tree>
    <p:extLst>
      <p:ext uri="{BB962C8B-B14F-4D97-AF65-F5344CB8AC3E}">
        <p14:creationId xmlns:p14="http://schemas.microsoft.com/office/powerpoint/2010/main" val="196016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7"/>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Google Shape;5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9" name="Google Shape;59;p7"/>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60" name="Google Shape;60;p7"/>
          <p:cNvGrpSpPr/>
          <p:nvPr/>
        </p:nvGrpSpPr>
        <p:grpSpPr>
          <a:xfrm>
            <a:off x="905370" y="4750050"/>
            <a:ext cx="8238683" cy="393600"/>
            <a:chOff x="1001725" y="4750050"/>
            <a:chExt cx="8142600" cy="393600"/>
          </a:xfrm>
        </p:grpSpPr>
        <p:sp>
          <p:nvSpPr>
            <p:cNvPr id="61" name="Google Shape;61;p7"/>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D4C3AD3-1055-4027-89EB-A59E6809E02D}" type="datetimeFigureOut">
              <a:rPr lang="en-GB" smtClean="0"/>
              <a:pPr/>
              <a:t>08/11/2023</a:t>
            </a:fld>
            <a:endParaRPr lang="en-GB"/>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GB"/>
          </a:p>
        </p:txBody>
      </p:sp>
      <p:sp>
        <p:nvSpPr>
          <p:cNvPr id="6" name="Slide Number Placeholder 5"/>
          <p:cNvSpPr>
            <a:spLocks noGrp="1"/>
          </p:cNvSpPr>
          <p:nvPr>
            <p:ph type="sldNum" sz="quarter" idx="12"/>
          </p:nvPr>
        </p:nvSpPr>
        <p:spPr/>
        <p:txBody>
          <a:bodyPr/>
          <a:lstStyle/>
          <a:p>
            <a:fld id="{226E72EA-ABB5-4628-ABFB-C9FD4CF0454F}" type="slidenum">
              <a:rPr lang="en-GB" smtClean="0">
                <a:solidFill>
                  <a:srgbClr val="595959"/>
                </a:solidFill>
              </a:rPr>
              <a:pPr/>
              <a:t>‹#›</a:t>
            </a:fld>
            <a:endParaRPr lang="en-GB">
              <a:solidFill>
                <a:srgbClr val="595959"/>
              </a:solidFill>
            </a:endParaRPr>
          </a:p>
        </p:txBody>
      </p:sp>
    </p:spTree>
    <p:extLst>
      <p:ext uri="{BB962C8B-B14F-4D97-AF65-F5344CB8AC3E}">
        <p14:creationId xmlns:p14="http://schemas.microsoft.com/office/powerpoint/2010/main" val="27160886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23905459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6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0617834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7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2800853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8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3468153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9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9779796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0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384374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2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29647167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3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22553927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4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97481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6" name="Google Shape;6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7" name="Google Shape;67;p8"/>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68" name="Google Shape;68;p8"/>
          <p:cNvGrpSpPr/>
          <p:nvPr/>
        </p:nvGrpSpPr>
        <p:grpSpPr>
          <a:xfrm>
            <a:off x="905370" y="4750050"/>
            <a:ext cx="8238683" cy="393600"/>
            <a:chOff x="1001725" y="4750050"/>
            <a:chExt cx="8142600" cy="393600"/>
          </a:xfrm>
        </p:grpSpPr>
        <p:sp>
          <p:nvSpPr>
            <p:cNvPr id="69" name="Google Shape;69;p8"/>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08927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13825664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19406778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457304"/>
            <a:ext cx="8238320" cy="2824192"/>
          </a:xfrm>
        </p:spPr>
        <p:txBody>
          <a:bodyPr/>
          <a:lstStyle>
            <a:lvl1pPr marL="0" indent="0">
              <a:buNone/>
              <a:defRPr>
                <a:solidFill>
                  <a:srgbClr val="53565A"/>
                </a:solidFill>
              </a:defRPr>
            </a:lvl1pPr>
          </a:lstStyle>
          <a:p>
            <a:pPr lvl="0"/>
            <a:r>
              <a:rPr lang="en-US" dirty="0" smtClean="0"/>
              <a:t>Click to edit Master text styles</a:t>
            </a:r>
          </a:p>
          <a:p>
            <a:endParaRPr lang="en-US" dirty="0"/>
          </a:p>
        </p:txBody>
      </p:sp>
      <p:sp>
        <p:nvSpPr>
          <p:cNvPr id="8" name="Slide Number Placeholder 7"/>
          <p:cNvSpPr txBox="1">
            <a:spLocks/>
          </p:cNvSpPr>
          <p:nvPr userDrawn="1"/>
        </p:nvSpPr>
        <p:spPr>
          <a:xfrm>
            <a:off x="8474338" y="-5741"/>
            <a:ext cx="587784" cy="265892"/>
          </a:xfrm>
          <a:prstGeom prst="rect">
            <a:avLst/>
          </a:prstGeom>
        </p:spPr>
        <p:txBody>
          <a:bodyPr vert="horz" lIns="68580" tIns="34290" rIns="68580" bIns="3429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smtClean="0">
                <a:solidFill>
                  <a:srgbClr val="FFFFFF"/>
                </a:solidFill>
              </a:rPr>
              <a:t>   |   </a:t>
            </a:r>
            <a:fld id="{DA15E891-66B8-4B28-AB8F-05A4B1DE573C}" type="slidenum">
              <a:rPr lang="en-US" sz="525" smtClean="0">
                <a:solidFill>
                  <a:srgbClr val="FFFFFF"/>
                </a:solidFill>
              </a:rPr>
              <a:pPr/>
              <a:t>‹#›</a:t>
            </a:fld>
            <a:endParaRPr lang="en-US" sz="525" dirty="0">
              <a:solidFill>
                <a:srgbClr val="FFFFFF"/>
              </a:solidFill>
            </a:endParaRPr>
          </a:p>
        </p:txBody>
      </p:sp>
      <p:sp>
        <p:nvSpPr>
          <p:cNvPr id="14" name="Title Placeholder 1"/>
          <p:cNvSpPr>
            <a:spLocks noGrp="1"/>
          </p:cNvSpPr>
          <p:nvPr>
            <p:ph type="title"/>
          </p:nvPr>
        </p:nvSpPr>
        <p:spPr>
          <a:xfrm>
            <a:off x="457200" y="528903"/>
            <a:ext cx="8238319" cy="313984"/>
          </a:xfrm>
          <a:prstGeom prst="rect">
            <a:avLst/>
          </a:prstGeom>
        </p:spPr>
        <p:txBody>
          <a:bodyPr vert="horz" lIns="91440" tIns="45720" rIns="91440" bIns="45720" rtlCol="0" anchor="ctr">
            <a:noAutofit/>
          </a:bodyPr>
          <a:lstStyle>
            <a:lvl1pPr>
              <a:defRPr b="0">
                <a:solidFill>
                  <a:schemeClr val="accent1"/>
                </a:solidFill>
              </a:defRPr>
            </a:lvl1pPr>
          </a:lstStyle>
          <a:p>
            <a:r>
              <a:rPr lang="en-US" dirty="0" smtClean="0"/>
              <a:t>Title of Slide</a:t>
            </a:r>
            <a:endParaRPr lang="en-US" dirty="0"/>
          </a:p>
        </p:txBody>
      </p:sp>
      <p:sp>
        <p:nvSpPr>
          <p:cNvPr id="5" name="Text Placeholder 4"/>
          <p:cNvSpPr>
            <a:spLocks noGrp="1"/>
          </p:cNvSpPr>
          <p:nvPr>
            <p:ph type="body" sz="quarter" idx="10" hasCustomPrompt="1"/>
          </p:nvPr>
        </p:nvSpPr>
        <p:spPr>
          <a:xfrm>
            <a:off x="457200" y="931285"/>
            <a:ext cx="8238318" cy="262943"/>
          </a:xfrm>
        </p:spPr>
        <p:txBody>
          <a:bodyPr/>
          <a:lstStyle>
            <a:lvl1pPr marL="0" marR="0" indent="0" algn="l" defTabSz="342900" rtl="0" eaLnBrk="1" fontAlgn="auto" latinLnBrk="0" hangingPunct="1">
              <a:lnSpc>
                <a:spcPct val="100000"/>
              </a:lnSpc>
              <a:spcBef>
                <a:spcPct val="20000"/>
              </a:spcBef>
              <a:spcAft>
                <a:spcPts val="0"/>
              </a:spcAft>
              <a:buClrTx/>
              <a:buSzTx/>
              <a:buFont typeface="Arial"/>
              <a:buNone/>
              <a:tabLst/>
              <a:defRPr sz="1350">
                <a:solidFill>
                  <a:schemeClr val="accent1"/>
                </a:solidFill>
              </a:defRPr>
            </a:lvl1pPr>
          </a:lstStyle>
          <a:p>
            <a:r>
              <a:rPr lang="en-US" sz="1350" dirty="0" smtClean="0"/>
              <a:t>Subtitle of Slide</a:t>
            </a:r>
            <a:endParaRPr lang="en-US" sz="1350" dirty="0"/>
          </a:p>
        </p:txBody>
      </p:sp>
      <p:sp>
        <p:nvSpPr>
          <p:cNvPr id="9" name="Text Placeholder 8"/>
          <p:cNvSpPr>
            <a:spLocks noGrp="1"/>
          </p:cNvSpPr>
          <p:nvPr>
            <p:ph type="body" sz="quarter" idx="11" hasCustomPrompt="1"/>
          </p:nvPr>
        </p:nvSpPr>
        <p:spPr>
          <a:xfrm>
            <a:off x="457198" y="4345991"/>
            <a:ext cx="8238320" cy="277826"/>
          </a:xfrm>
        </p:spPr>
        <p:txBody>
          <a:bodyPr>
            <a:normAutofit/>
          </a:bodyPr>
          <a:lstStyle>
            <a:lvl1pPr marL="0" indent="0">
              <a:buNone/>
              <a:defRPr sz="975">
                <a:solidFill>
                  <a:srgbClr val="A7A8AA"/>
                </a:solidFill>
              </a:defRPr>
            </a:lvl1pPr>
            <a:lvl2pPr marL="342900" indent="0">
              <a:buNone/>
              <a:defRPr sz="1200">
                <a:latin typeface="Arial"/>
                <a:cs typeface="Arial"/>
              </a:defRPr>
            </a:lvl2pPr>
          </a:lstStyle>
          <a:p>
            <a:pPr lvl="0"/>
            <a:r>
              <a:rPr lang="en-US" dirty="0" smtClean="0"/>
              <a:t>Author Name</a:t>
            </a:r>
            <a:endParaRPr lang="en-US" dirty="0"/>
          </a:p>
        </p:txBody>
      </p:sp>
      <p:sp>
        <p:nvSpPr>
          <p:cNvPr id="18" name="Text Placeholder 17"/>
          <p:cNvSpPr>
            <a:spLocks noGrp="1"/>
          </p:cNvSpPr>
          <p:nvPr>
            <p:ph type="body" sz="quarter" idx="12" hasCustomPrompt="1"/>
          </p:nvPr>
        </p:nvSpPr>
        <p:spPr>
          <a:xfrm>
            <a:off x="457198" y="4623818"/>
            <a:ext cx="8238318" cy="268074"/>
          </a:xfrm>
        </p:spPr>
        <p:txBody>
          <a:bodyPr>
            <a:normAutofit/>
          </a:bodyPr>
          <a:lstStyle>
            <a:lvl1pPr marL="0" indent="0">
              <a:buNone/>
              <a:defRPr sz="975">
                <a:solidFill>
                  <a:srgbClr val="A7A8AA"/>
                </a:solidFill>
              </a:defRPr>
            </a:lvl1pPr>
          </a:lstStyle>
          <a:p>
            <a:pPr lvl="0"/>
            <a:r>
              <a:rPr lang="en-US" dirty="0" smtClean="0"/>
              <a:t>©</a:t>
            </a:r>
            <a:endParaRPr lang="en-US" dirty="0"/>
          </a:p>
        </p:txBody>
      </p:sp>
    </p:spTree>
    <p:extLst>
      <p:ext uri="{BB962C8B-B14F-4D97-AF65-F5344CB8AC3E}">
        <p14:creationId xmlns:p14="http://schemas.microsoft.com/office/powerpoint/2010/main" val="3003382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9"/>
          <p:cNvSpPr/>
          <p:nvPr/>
        </p:nvSpPr>
        <p:spPr>
          <a:xfrm>
            <a:off x="4572000" y="-125"/>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5" name="Google Shape;7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6" name="Google Shape;7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0"/>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0" name="Google Shape;80;p1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81" name="Google Shape;8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2" name="Google Shape;82;p10"/>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83" name="Google Shape;83;p10"/>
          <p:cNvGrpSpPr/>
          <p:nvPr/>
        </p:nvGrpSpPr>
        <p:grpSpPr>
          <a:xfrm>
            <a:off x="905370" y="4750050"/>
            <a:ext cx="8238683" cy="393600"/>
            <a:chOff x="1001725" y="4750050"/>
            <a:chExt cx="8142600" cy="393600"/>
          </a:xfrm>
        </p:grpSpPr>
        <p:sp>
          <p:nvSpPr>
            <p:cNvPr id="84" name="Google Shape;84;p10"/>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1"/>
          <p:cNvSpPr/>
          <p:nvPr/>
        </p:nvSpPr>
        <p:spPr>
          <a:xfrm>
            <a:off x="0" y="0"/>
            <a:ext cx="9144000" cy="8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9" name="Google Shape;89;p11"/>
          <p:cNvPicPr preferRelativeResize="0"/>
          <p:nvPr/>
        </p:nvPicPr>
        <p:blipFill>
          <a:blip r:embed="rId2">
            <a:alphaModFix/>
          </a:blip>
          <a:stretch>
            <a:fillRect/>
          </a:stretch>
        </p:blipFill>
        <p:spPr>
          <a:xfrm>
            <a:off x="125250" y="4314000"/>
            <a:ext cx="780150" cy="742823"/>
          </a:xfrm>
          <a:prstGeom prst="rect">
            <a:avLst/>
          </a:prstGeom>
          <a:noFill/>
          <a:ln>
            <a:noFill/>
          </a:ln>
        </p:spPr>
      </p:pic>
      <p:grpSp>
        <p:nvGrpSpPr>
          <p:cNvPr id="90" name="Google Shape;90;p11"/>
          <p:cNvGrpSpPr/>
          <p:nvPr/>
        </p:nvGrpSpPr>
        <p:grpSpPr>
          <a:xfrm>
            <a:off x="905370" y="4750050"/>
            <a:ext cx="8238683" cy="393600"/>
            <a:chOff x="1001725" y="4750050"/>
            <a:chExt cx="8142600" cy="393600"/>
          </a:xfrm>
        </p:grpSpPr>
        <p:sp>
          <p:nvSpPr>
            <p:cNvPr id="91" name="Google Shape;91;p11"/>
            <p:cNvSpPr/>
            <p:nvPr/>
          </p:nvSpPr>
          <p:spPr>
            <a:xfrm>
              <a:off x="1001725" y="4750050"/>
              <a:ext cx="8142600" cy="39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1001725" y="5056825"/>
              <a:ext cx="8142600" cy="86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385423723"/>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9.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3.png"/><Relationship Id="rId5" Type="http://schemas.openxmlformats.org/officeDocument/2006/relationships/tags" Target="../tags/tag5.xml"/><Relationship Id="rId10" Type="http://schemas.openxmlformats.org/officeDocument/2006/relationships/notesSlide" Target="../notesSlides/notesSlide26.xml"/><Relationship Id="rId4" Type="http://schemas.openxmlformats.org/officeDocument/2006/relationships/tags" Target="../tags/tag4.xml"/><Relationship Id="rId9"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notesSlide" Target="../notesSlides/notesSlide30.xml"/><Relationship Id="rId4"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5.xml"/><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450"/>
              </a:spcAft>
            </a:pPr>
            <a:r>
              <a:rPr lang="en-US" b="1" dirty="0"/>
              <a:t>Structuring </a:t>
            </a:r>
            <a:r>
              <a:rPr lang="en-US" b="1" dirty="0" smtClean="0"/>
              <a:t>Your Article</a:t>
            </a:r>
            <a:endParaRPr lang="en-US" b="1" dirty="0"/>
          </a:p>
        </p:txBody>
      </p:sp>
    </p:spTree>
    <p:extLst>
      <p:ext uri="{BB962C8B-B14F-4D97-AF65-F5344CB8AC3E}">
        <p14:creationId xmlns:p14="http://schemas.microsoft.com/office/powerpoint/2010/main" val="21446868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307" y="1196134"/>
            <a:ext cx="3353243" cy="118175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5"/>
          <p:cNvSpPr txBox="1">
            <a:spLocks noChangeArrowheads="1"/>
          </p:cNvSpPr>
          <p:nvPr/>
        </p:nvSpPr>
        <p:spPr bwMode="auto">
          <a:xfrm>
            <a:off x="4444409" y="2506120"/>
            <a:ext cx="34170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spcBef>
                <a:spcPct val="50000"/>
              </a:spcBef>
            </a:pPr>
            <a:r>
              <a:rPr lang="en-US" sz="1500" i="1" dirty="0">
                <a:solidFill>
                  <a:srgbClr val="53565A"/>
                </a:solidFill>
                <a:latin typeface="+mj-lt"/>
              </a:rPr>
              <a:t>Growth medium aeration was essential for the growth of S. </a:t>
            </a:r>
            <a:r>
              <a:rPr lang="en-US" sz="1500" i="1" dirty="0" err="1">
                <a:solidFill>
                  <a:srgbClr val="53565A"/>
                </a:solidFill>
                <a:latin typeface="+mj-lt"/>
              </a:rPr>
              <a:t>coelicolor</a:t>
            </a:r>
            <a:r>
              <a:rPr lang="en-US" sz="1500" i="1" dirty="0">
                <a:solidFill>
                  <a:srgbClr val="53565A"/>
                </a:solidFill>
                <a:latin typeface="+mj-lt"/>
              </a:rPr>
              <a:t>. At room temperature (24°C) in stationary cultures, bacterial growth was not measurable, whereas in aerated cultures, substantial growth was evident (78 </a:t>
            </a:r>
            <a:r>
              <a:rPr lang="en-US" sz="1500" i="1" dirty="0" err="1">
                <a:solidFill>
                  <a:srgbClr val="53565A"/>
                </a:solidFill>
                <a:latin typeface="+mj-lt"/>
              </a:rPr>
              <a:t>Klett</a:t>
            </a:r>
            <a:r>
              <a:rPr lang="en-US" sz="1500" i="1" dirty="0">
                <a:solidFill>
                  <a:srgbClr val="53565A"/>
                </a:solidFill>
                <a:latin typeface="+mj-lt"/>
              </a:rPr>
              <a:t> units).</a:t>
            </a:r>
            <a:r>
              <a:rPr lang="en-US" sz="1500" dirty="0">
                <a:solidFill>
                  <a:srgbClr val="53565A"/>
                </a:solidFill>
                <a:latin typeface="+mj-lt"/>
              </a:rPr>
              <a:t> </a:t>
            </a:r>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931" y="1196134"/>
            <a:ext cx="2912411" cy="34741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5"/>
          <p:cNvSpPr txBox="1">
            <a:spLocks noChangeArrowheads="1"/>
          </p:cNvSpPr>
          <p:nvPr/>
        </p:nvSpPr>
        <p:spPr bwMode="auto">
          <a:xfrm>
            <a:off x="1364202" y="377194"/>
            <a:ext cx="6858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spcBef>
                <a:spcPct val="50000"/>
              </a:spcBef>
            </a:pPr>
            <a:r>
              <a:rPr lang="en-US" sz="1500" dirty="0">
                <a:solidFill>
                  <a:srgbClr val="53565A"/>
                </a:solidFill>
                <a:latin typeface="+mj-lt"/>
              </a:rPr>
              <a:t>									</a:t>
            </a:r>
          </a:p>
        </p:txBody>
      </p:sp>
      <p:sp>
        <p:nvSpPr>
          <p:cNvPr id="11" name="Title 4"/>
          <p:cNvSpPr txBox="1">
            <a:spLocks/>
          </p:cNvSpPr>
          <p:nvPr/>
        </p:nvSpPr>
        <p:spPr>
          <a:xfrm>
            <a:off x="1396100" y="528903"/>
            <a:ext cx="5433882"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Results - tables</a:t>
            </a:r>
            <a:endParaRPr lang="en-US" sz="1350" b="1" dirty="0"/>
          </a:p>
        </p:txBody>
      </p:sp>
      <p:sp>
        <p:nvSpPr>
          <p:cNvPr id="2" name="Rectangle 1"/>
          <p:cNvSpPr/>
          <p:nvPr/>
        </p:nvSpPr>
        <p:spPr>
          <a:xfrm>
            <a:off x="1656479" y="888357"/>
            <a:ext cx="1338828" cy="307777"/>
          </a:xfrm>
          <a:prstGeom prst="rect">
            <a:avLst/>
          </a:prstGeom>
        </p:spPr>
        <p:txBody>
          <a:bodyPr wrap="none">
            <a:spAutoFit/>
          </a:bodyPr>
          <a:lstStyle/>
          <a:p>
            <a:r>
              <a:rPr lang="en-GB" dirty="0"/>
              <a:t>Needs a table </a:t>
            </a:r>
          </a:p>
        </p:txBody>
      </p:sp>
      <p:sp>
        <p:nvSpPr>
          <p:cNvPr id="3" name="Rectangle 2"/>
          <p:cNvSpPr/>
          <p:nvPr/>
        </p:nvSpPr>
        <p:spPr>
          <a:xfrm>
            <a:off x="4894837" y="861101"/>
            <a:ext cx="1935145" cy="307777"/>
          </a:xfrm>
          <a:prstGeom prst="rect">
            <a:avLst/>
          </a:prstGeom>
        </p:spPr>
        <p:txBody>
          <a:bodyPr wrap="none">
            <a:spAutoFit/>
          </a:bodyPr>
          <a:lstStyle/>
          <a:p>
            <a:r>
              <a:rPr lang="en-GB" dirty="0"/>
              <a:t>Does not need a table</a:t>
            </a:r>
          </a:p>
        </p:txBody>
      </p:sp>
    </p:spTree>
    <p:extLst>
      <p:ext uri="{BB962C8B-B14F-4D97-AF65-F5344CB8AC3E}">
        <p14:creationId xmlns:p14="http://schemas.microsoft.com/office/powerpoint/2010/main" val="3166535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14" name="Content Placeholder 5"/>
          <p:cNvSpPr>
            <a:spLocks noGrp="1"/>
          </p:cNvSpPr>
          <p:nvPr>
            <p:ph idx="1"/>
          </p:nvPr>
        </p:nvSpPr>
        <p:spPr>
          <a:xfrm>
            <a:off x="1396100" y="1114927"/>
            <a:ext cx="6268538" cy="3301202"/>
          </a:xfrm>
        </p:spPr>
        <p:txBody>
          <a:bodyPr>
            <a:normAutofit fontScale="92500" lnSpcReduction="20000"/>
          </a:bodyPr>
          <a:lstStyle/>
          <a:p>
            <a:pPr marL="257175" indent="-257175">
              <a:buClr>
                <a:schemeClr val="tx2"/>
              </a:buClr>
              <a:buSzPct val="130000"/>
              <a:buFont typeface="Wingdings" panose="05000000000000000000" pitchFamily="2" charset="2"/>
              <a:buChar char="§"/>
            </a:pPr>
            <a:r>
              <a:rPr lang="en-GB" dirty="0" smtClean="0">
                <a:solidFill>
                  <a:schemeClr val="tx1"/>
                </a:solidFill>
              </a:rPr>
              <a:t>Interpretation of </a:t>
            </a:r>
            <a:r>
              <a:rPr lang="en-GB" b="1" dirty="0" smtClean="0">
                <a:solidFill>
                  <a:schemeClr val="tx1"/>
                </a:solidFill>
              </a:rPr>
              <a:t>results</a:t>
            </a:r>
            <a:endParaRPr lang="en-GB" b="1" dirty="0">
              <a:solidFill>
                <a:schemeClr val="tx1"/>
              </a:solidFill>
            </a:endParaRPr>
          </a:p>
          <a:p>
            <a:pPr marL="257175" indent="-257175">
              <a:buClr>
                <a:schemeClr val="tx2"/>
              </a:buClr>
              <a:buSzPct val="130000"/>
              <a:buFont typeface="Wingdings" panose="05000000000000000000" pitchFamily="2" charset="2"/>
              <a:buChar char="§"/>
            </a:pPr>
            <a:r>
              <a:rPr lang="en-GB" b="1" dirty="0" smtClean="0">
                <a:solidFill>
                  <a:schemeClr val="tx1"/>
                </a:solidFill>
              </a:rPr>
              <a:t>Most </a:t>
            </a:r>
            <a:r>
              <a:rPr lang="en-GB" b="1" dirty="0">
                <a:solidFill>
                  <a:schemeClr val="tx1"/>
                </a:solidFill>
              </a:rPr>
              <a:t>important section </a:t>
            </a:r>
          </a:p>
          <a:p>
            <a:pPr marL="257175" indent="-257175">
              <a:buClr>
                <a:schemeClr val="tx2"/>
              </a:buClr>
              <a:buSzPct val="130000"/>
              <a:buFont typeface="Wingdings" panose="05000000000000000000" pitchFamily="2" charset="2"/>
              <a:buChar char="§"/>
            </a:pPr>
            <a:r>
              <a:rPr lang="en-GB" dirty="0" smtClean="0">
                <a:solidFill>
                  <a:schemeClr val="tx1"/>
                </a:solidFill>
              </a:rPr>
              <a:t>Make </a:t>
            </a:r>
            <a:r>
              <a:rPr lang="en-GB" dirty="0">
                <a:solidFill>
                  <a:schemeClr val="tx1"/>
                </a:solidFill>
              </a:rPr>
              <a:t>the discussion </a:t>
            </a:r>
            <a:r>
              <a:rPr lang="en-GB" b="1" dirty="0">
                <a:solidFill>
                  <a:schemeClr val="tx1"/>
                </a:solidFill>
              </a:rPr>
              <a:t>correspond to the results </a:t>
            </a:r>
            <a:r>
              <a:rPr lang="en-GB" b="1" dirty="0" smtClean="0">
                <a:solidFill>
                  <a:schemeClr val="tx1"/>
                </a:solidFill>
              </a:rPr>
              <a:t>and complement them</a:t>
            </a:r>
            <a:endParaRPr lang="en-GB" b="1" dirty="0">
              <a:solidFill>
                <a:schemeClr val="tx1"/>
              </a:solidFill>
            </a:endParaRPr>
          </a:p>
          <a:p>
            <a:pPr marL="257175" indent="-257175">
              <a:buClr>
                <a:schemeClr val="tx2"/>
              </a:buClr>
              <a:buSzPct val="130000"/>
              <a:buFont typeface="Wingdings" panose="05000000000000000000" pitchFamily="2" charset="2"/>
              <a:buChar char="§"/>
            </a:pPr>
            <a:r>
              <a:rPr lang="en-GB" dirty="0" smtClean="0">
                <a:solidFill>
                  <a:schemeClr val="tx1"/>
                </a:solidFill>
              </a:rPr>
              <a:t>Compare </a:t>
            </a:r>
            <a:r>
              <a:rPr lang="en-GB" b="1" dirty="0">
                <a:solidFill>
                  <a:schemeClr val="tx1"/>
                </a:solidFill>
              </a:rPr>
              <a:t>published </a:t>
            </a:r>
            <a:r>
              <a:rPr lang="en-GB" b="1" dirty="0" smtClean="0">
                <a:solidFill>
                  <a:schemeClr val="tx1"/>
                </a:solidFill>
              </a:rPr>
              <a:t>results </a:t>
            </a:r>
            <a:r>
              <a:rPr lang="en-GB" b="1" dirty="0">
                <a:solidFill>
                  <a:schemeClr val="tx1"/>
                </a:solidFill>
              </a:rPr>
              <a:t>with your </a:t>
            </a:r>
            <a:r>
              <a:rPr lang="en-GB" b="1" dirty="0" smtClean="0">
                <a:solidFill>
                  <a:schemeClr val="tx1"/>
                </a:solidFill>
              </a:rPr>
              <a:t>own</a:t>
            </a:r>
          </a:p>
          <a:p>
            <a:pPr marL="257175" indent="-257175">
              <a:buClr>
                <a:schemeClr val="tx2"/>
              </a:buClr>
              <a:buSzPct val="130000"/>
              <a:buFont typeface="Wingdings" panose="05000000000000000000" pitchFamily="2" charset="2"/>
              <a:buChar char="§"/>
            </a:pPr>
            <a:endParaRPr lang="en-GB" dirty="0">
              <a:solidFill>
                <a:schemeClr val="tx1"/>
              </a:solidFill>
            </a:endParaRPr>
          </a:p>
          <a:p>
            <a:pPr>
              <a:buClr>
                <a:schemeClr val="tx2"/>
              </a:buClr>
              <a:buSzPct val="130000"/>
            </a:pPr>
            <a:r>
              <a:rPr lang="en-GB" dirty="0" smtClean="0">
                <a:solidFill>
                  <a:schemeClr val="tx1"/>
                </a:solidFill>
              </a:rPr>
              <a:t>Avoid:</a:t>
            </a:r>
          </a:p>
          <a:p>
            <a:pPr marL="257175" indent="-257175">
              <a:buClr>
                <a:schemeClr val="tx2"/>
              </a:buClr>
              <a:buSzPct val="130000"/>
              <a:buFont typeface="Wingdings" panose="05000000000000000000" pitchFamily="2" charset="2"/>
              <a:buChar char="§"/>
            </a:pPr>
            <a:r>
              <a:rPr lang="en-GB" dirty="0" smtClean="0">
                <a:solidFill>
                  <a:schemeClr val="tx1"/>
                </a:solidFill>
              </a:rPr>
              <a:t>Statements </a:t>
            </a:r>
            <a:r>
              <a:rPr lang="en-GB" dirty="0">
                <a:solidFill>
                  <a:schemeClr val="tx1"/>
                </a:solidFill>
              </a:rPr>
              <a:t>that </a:t>
            </a:r>
            <a:r>
              <a:rPr lang="en-GB" b="1" dirty="0">
                <a:solidFill>
                  <a:schemeClr val="tx1"/>
                </a:solidFill>
              </a:rPr>
              <a:t>go beyond what the results </a:t>
            </a:r>
            <a:r>
              <a:rPr lang="en-GB" dirty="0">
                <a:solidFill>
                  <a:schemeClr val="tx1"/>
                </a:solidFill>
              </a:rPr>
              <a:t>can support</a:t>
            </a:r>
          </a:p>
          <a:p>
            <a:pPr marL="257175" indent="-257175">
              <a:buClr>
                <a:schemeClr val="tx2"/>
              </a:buClr>
              <a:buSzPct val="130000"/>
              <a:buFont typeface="Wingdings" panose="05000000000000000000" pitchFamily="2" charset="2"/>
              <a:buChar char="§"/>
            </a:pPr>
            <a:r>
              <a:rPr lang="en-GB" b="1" dirty="0" smtClean="0">
                <a:solidFill>
                  <a:schemeClr val="tx1"/>
                </a:solidFill>
              </a:rPr>
              <a:t>Non-specific </a:t>
            </a:r>
            <a:r>
              <a:rPr lang="en-GB" dirty="0">
                <a:solidFill>
                  <a:schemeClr val="tx1"/>
                </a:solidFill>
              </a:rPr>
              <a:t>expressions</a:t>
            </a:r>
          </a:p>
          <a:p>
            <a:pPr marL="257175" indent="-257175">
              <a:buClr>
                <a:schemeClr val="tx2"/>
              </a:buClr>
              <a:buSzPct val="130000"/>
              <a:buFont typeface="Wingdings" panose="05000000000000000000" pitchFamily="2" charset="2"/>
              <a:buChar char="§"/>
            </a:pPr>
            <a:r>
              <a:rPr lang="en-GB" b="1" dirty="0" smtClean="0">
                <a:solidFill>
                  <a:schemeClr val="tx1"/>
                </a:solidFill>
              </a:rPr>
              <a:t>New </a:t>
            </a:r>
            <a:r>
              <a:rPr lang="en-GB" b="1" dirty="0">
                <a:solidFill>
                  <a:schemeClr val="tx1"/>
                </a:solidFill>
              </a:rPr>
              <a:t>terms </a:t>
            </a:r>
            <a:r>
              <a:rPr lang="en-GB" dirty="0">
                <a:solidFill>
                  <a:schemeClr val="tx1"/>
                </a:solidFill>
              </a:rPr>
              <a:t>not already defined or mentioned in your paper</a:t>
            </a:r>
          </a:p>
          <a:p>
            <a:pPr marL="257175" indent="-257175">
              <a:buClr>
                <a:schemeClr val="tx2"/>
              </a:buClr>
              <a:buSzPct val="130000"/>
              <a:buFont typeface="Wingdings" panose="05000000000000000000" pitchFamily="2" charset="2"/>
              <a:buChar char="§"/>
            </a:pPr>
            <a:r>
              <a:rPr lang="en-GB" b="1" dirty="0" smtClean="0">
                <a:solidFill>
                  <a:schemeClr val="tx1"/>
                </a:solidFill>
              </a:rPr>
              <a:t>Speculations</a:t>
            </a:r>
            <a:r>
              <a:rPr lang="en-GB" dirty="0" smtClean="0">
                <a:solidFill>
                  <a:schemeClr val="tx1"/>
                </a:solidFill>
              </a:rPr>
              <a:t> </a:t>
            </a:r>
            <a:r>
              <a:rPr lang="en-GB" dirty="0">
                <a:solidFill>
                  <a:schemeClr val="tx1"/>
                </a:solidFill>
              </a:rPr>
              <a:t>on possible interpretations </a:t>
            </a:r>
            <a:r>
              <a:rPr lang="en-GB" dirty="0" smtClean="0">
                <a:solidFill>
                  <a:schemeClr val="tx1"/>
                </a:solidFill>
              </a:rPr>
              <a:t>that are not rooted in facts</a:t>
            </a:r>
            <a:endParaRPr lang="en-GB" dirty="0">
              <a:solidFill>
                <a:schemeClr val="tx1"/>
              </a:solidFill>
            </a:endParaRPr>
          </a:p>
          <a:p>
            <a:pPr>
              <a:buClr>
                <a:schemeClr val="tx2"/>
              </a:buClr>
              <a:buSzPct val="130000"/>
            </a:pPr>
            <a:endParaRPr lang="en-GB" dirty="0"/>
          </a:p>
        </p:txBody>
      </p:sp>
      <p:sp>
        <p:nvSpPr>
          <p:cNvPr id="15" name="Title 4"/>
          <p:cNvSpPr>
            <a:spLocks noGrp="1"/>
          </p:cNvSpPr>
          <p:nvPr>
            <p:ph type="title"/>
          </p:nvPr>
        </p:nvSpPr>
        <p:spPr>
          <a:xfrm>
            <a:off x="1396099" y="528903"/>
            <a:ext cx="6119126" cy="483461"/>
          </a:xfrm>
        </p:spPr>
        <p:txBody>
          <a:bodyPr/>
          <a:lstStyle/>
          <a:p>
            <a:r>
              <a:rPr lang="en-GB" b="1" dirty="0" smtClean="0"/>
              <a:t>Discussion</a:t>
            </a:r>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665" y="202978"/>
            <a:ext cx="2661335" cy="2661335"/>
          </a:xfrm>
          <a:prstGeom prst="rect">
            <a:avLst/>
          </a:prstGeom>
        </p:spPr>
      </p:pic>
    </p:spTree>
    <p:extLst>
      <p:ext uri="{BB962C8B-B14F-4D97-AF65-F5344CB8AC3E}">
        <p14:creationId xmlns:p14="http://schemas.microsoft.com/office/powerpoint/2010/main" val="10690984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15" name="Title 4"/>
          <p:cNvSpPr>
            <a:spLocks noGrp="1"/>
          </p:cNvSpPr>
          <p:nvPr>
            <p:ph type="title"/>
          </p:nvPr>
        </p:nvSpPr>
        <p:spPr>
          <a:xfrm>
            <a:off x="1396100" y="528903"/>
            <a:ext cx="5419038" cy="313984"/>
          </a:xfrm>
        </p:spPr>
        <p:txBody>
          <a:bodyPr/>
          <a:lstStyle/>
          <a:p>
            <a:r>
              <a:rPr lang="en-GB" b="1" dirty="0" smtClean="0"/>
              <a:t>Conclusion</a:t>
            </a:r>
            <a:endParaRPr lang="en-US" b="1" dirty="0"/>
          </a:p>
        </p:txBody>
      </p:sp>
      <p:sp>
        <p:nvSpPr>
          <p:cNvPr id="18" name="Content Placeholder 5"/>
          <p:cNvSpPr>
            <a:spLocks noGrp="1"/>
          </p:cNvSpPr>
          <p:nvPr>
            <p:ph idx="1"/>
          </p:nvPr>
        </p:nvSpPr>
        <p:spPr>
          <a:xfrm>
            <a:off x="1396100" y="1065440"/>
            <a:ext cx="6268538" cy="1624693"/>
          </a:xfrm>
        </p:spPr>
        <p:txBody>
          <a:bodyPr>
            <a:noAutofit/>
          </a:bodyPr>
          <a:lstStyle/>
          <a:p>
            <a:pPr marL="257175" indent="-257175">
              <a:buClr>
                <a:schemeClr val="tx2"/>
              </a:buClr>
              <a:buSzPct val="130000"/>
              <a:buFont typeface="Wingdings" panose="05000000000000000000" pitchFamily="2" charset="2"/>
              <a:buChar char="§"/>
            </a:pPr>
            <a:r>
              <a:rPr lang="en-GB" dirty="0" smtClean="0">
                <a:solidFill>
                  <a:schemeClr val="tx1"/>
                </a:solidFill>
              </a:rPr>
              <a:t>Explain </a:t>
            </a:r>
            <a:r>
              <a:rPr lang="en-GB" dirty="0">
                <a:solidFill>
                  <a:schemeClr val="tx1"/>
                </a:solidFill>
              </a:rPr>
              <a:t>how your work</a:t>
            </a:r>
            <a:r>
              <a:rPr lang="en-GB" b="1" dirty="0">
                <a:solidFill>
                  <a:schemeClr val="tx1"/>
                </a:solidFill>
              </a:rPr>
              <a:t> advances the present state of </a:t>
            </a:r>
            <a:r>
              <a:rPr lang="en-GB" b="1" dirty="0" smtClean="0">
                <a:solidFill>
                  <a:schemeClr val="tx1"/>
                </a:solidFill>
              </a:rPr>
              <a:t>knowledge</a:t>
            </a:r>
          </a:p>
          <a:p>
            <a:pPr marL="257175" indent="-257175">
              <a:buClr>
                <a:schemeClr val="tx2"/>
              </a:buClr>
              <a:buSzPct val="130000"/>
              <a:buFont typeface="Wingdings" panose="05000000000000000000" pitchFamily="2" charset="2"/>
              <a:buChar char="§"/>
            </a:pPr>
            <a:r>
              <a:rPr lang="en-GB" dirty="0" smtClean="0">
                <a:solidFill>
                  <a:schemeClr val="tx1"/>
                </a:solidFill>
              </a:rPr>
              <a:t>Do </a:t>
            </a:r>
            <a:r>
              <a:rPr lang="en-GB" dirty="0">
                <a:solidFill>
                  <a:schemeClr val="tx1"/>
                </a:solidFill>
              </a:rPr>
              <a:t>not repeat </a:t>
            </a:r>
            <a:r>
              <a:rPr lang="en-GB" b="1" dirty="0">
                <a:solidFill>
                  <a:schemeClr val="tx1"/>
                </a:solidFill>
              </a:rPr>
              <a:t>results or the abstract</a:t>
            </a:r>
          </a:p>
          <a:p>
            <a:pPr marL="257175" indent="-257175">
              <a:buClr>
                <a:schemeClr val="tx2"/>
              </a:buClr>
              <a:buSzPct val="130000"/>
              <a:buFont typeface="Wingdings" panose="05000000000000000000" pitchFamily="2" charset="2"/>
              <a:buChar char="§"/>
            </a:pPr>
            <a:r>
              <a:rPr lang="en-GB" dirty="0" smtClean="0">
                <a:solidFill>
                  <a:schemeClr val="tx1"/>
                </a:solidFill>
              </a:rPr>
              <a:t>Discuss </a:t>
            </a:r>
            <a:r>
              <a:rPr lang="en-US" altLang="zh-CN" b="1" dirty="0">
                <a:solidFill>
                  <a:schemeClr val="tx1"/>
                </a:solidFill>
              </a:rPr>
              <a:t>uses, extensions, or applications </a:t>
            </a:r>
            <a:endParaRPr lang="en-US" altLang="zh-CN" b="1" dirty="0" smtClean="0">
              <a:solidFill>
                <a:schemeClr val="tx1"/>
              </a:solidFill>
            </a:endParaRPr>
          </a:p>
          <a:p>
            <a:pPr marL="257175" indent="-257175">
              <a:buClr>
                <a:schemeClr val="tx2"/>
              </a:buClr>
              <a:buSzPct val="130000"/>
              <a:buFont typeface="Wingdings" panose="05000000000000000000" pitchFamily="2" charset="2"/>
              <a:buChar char="§"/>
            </a:pPr>
            <a:r>
              <a:rPr lang="en-GB" dirty="0" smtClean="0">
                <a:solidFill>
                  <a:schemeClr val="tx1"/>
                </a:solidFill>
              </a:rPr>
              <a:t>Suggest </a:t>
            </a:r>
            <a:r>
              <a:rPr lang="en-GB" b="1" dirty="0">
                <a:solidFill>
                  <a:schemeClr val="tx1"/>
                </a:solidFill>
              </a:rPr>
              <a:t>future experiments</a:t>
            </a:r>
          </a:p>
          <a:p>
            <a:pPr marL="257175" indent="-257175">
              <a:buClr>
                <a:schemeClr val="tx2"/>
              </a:buClr>
              <a:buSzPct val="130000"/>
              <a:buFont typeface="Wingdings" panose="05000000000000000000" pitchFamily="2" charset="2"/>
              <a:buChar char="§"/>
            </a:pP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563" y="2483665"/>
            <a:ext cx="2224178" cy="2224178"/>
          </a:xfrm>
          <a:prstGeom prst="rect">
            <a:avLst/>
          </a:prstGeom>
        </p:spPr>
      </p:pic>
    </p:spTree>
    <p:extLst>
      <p:ext uri="{BB962C8B-B14F-4D97-AF65-F5344CB8AC3E}">
        <p14:creationId xmlns:p14="http://schemas.microsoft.com/office/powerpoint/2010/main" val="1054972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4"/>
          <p:cNvSpPr>
            <a:spLocks noGrp="1"/>
          </p:cNvSpPr>
          <p:nvPr>
            <p:ph type="title"/>
          </p:nvPr>
        </p:nvSpPr>
        <p:spPr>
          <a:xfrm>
            <a:off x="1479777" y="571690"/>
            <a:ext cx="3556797" cy="313984"/>
          </a:xfrm>
        </p:spPr>
        <p:txBody>
          <a:bodyPr/>
          <a:lstStyle/>
          <a:p>
            <a:r>
              <a:rPr lang="en-GB" b="1" dirty="0" smtClean="0"/>
              <a:t>Acknowledgements</a:t>
            </a:r>
            <a:endParaRPr lang="en-US" b="1" dirty="0"/>
          </a:p>
        </p:txBody>
      </p:sp>
      <p:sp>
        <p:nvSpPr>
          <p:cNvPr id="2" name="AutoShape 2" descr="Image result for grey handshake"/>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3" name="AutoShape 4" descr="Image result for grey handshake"/>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4" name="AutoShape 6" descr="Image result for grey handshake"/>
          <p:cNvSpPr>
            <a:spLocks noChangeAspect="1" noChangeArrowheads="1"/>
          </p:cNvSpPr>
          <p:nvPr/>
        </p:nvSpPr>
        <p:spPr bwMode="auto">
          <a:xfrm>
            <a:off x="1488281" y="1202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6" name="AutoShape 9" descr="Image result for handshake grey"/>
          <p:cNvSpPr>
            <a:spLocks noChangeAspect="1" noChangeArrowheads="1"/>
          </p:cNvSpPr>
          <p:nvPr/>
        </p:nvSpPr>
        <p:spPr bwMode="auto">
          <a:xfrm>
            <a:off x="1602581" y="2345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12" name="Content Placeholder 5"/>
          <p:cNvSpPr>
            <a:spLocks noGrp="1"/>
          </p:cNvSpPr>
          <p:nvPr>
            <p:ph idx="1"/>
          </p:nvPr>
        </p:nvSpPr>
        <p:spPr>
          <a:xfrm>
            <a:off x="1479777" y="1138903"/>
            <a:ext cx="5992586" cy="1445078"/>
          </a:xfrm>
        </p:spPr>
        <p:txBody>
          <a:bodyPr>
            <a:noAutofit/>
          </a:bodyPr>
          <a:lstStyle/>
          <a:p>
            <a:pPr marL="257175" indent="-257175">
              <a:buClr>
                <a:schemeClr val="tx2"/>
              </a:buClr>
              <a:buSzPct val="130000"/>
              <a:buFont typeface="Wingdings" panose="05000000000000000000" pitchFamily="2" charset="2"/>
              <a:buChar char="§"/>
            </a:pPr>
            <a:r>
              <a:rPr lang="en-GB" dirty="0" smtClean="0">
                <a:solidFill>
                  <a:schemeClr val="tx1"/>
                </a:solidFill>
              </a:rPr>
              <a:t>Advisors</a:t>
            </a:r>
          </a:p>
          <a:p>
            <a:pPr marL="257175" indent="-257175">
              <a:buClr>
                <a:schemeClr val="tx2"/>
              </a:buClr>
              <a:buSzPct val="130000"/>
              <a:buFont typeface="Wingdings" panose="05000000000000000000" pitchFamily="2" charset="2"/>
              <a:buChar char="§"/>
            </a:pPr>
            <a:r>
              <a:rPr lang="en-GB" dirty="0" smtClean="0">
                <a:solidFill>
                  <a:schemeClr val="tx1"/>
                </a:solidFill>
              </a:rPr>
              <a:t>Financial supporters and funders</a:t>
            </a:r>
            <a:endParaRPr lang="en-GB" dirty="0">
              <a:solidFill>
                <a:schemeClr val="tx1"/>
              </a:solidFill>
            </a:endParaRPr>
          </a:p>
          <a:p>
            <a:pPr marL="257175" indent="-257175">
              <a:buClr>
                <a:schemeClr val="tx2"/>
              </a:buClr>
              <a:buSzPct val="130000"/>
              <a:buFont typeface="Wingdings" panose="05000000000000000000" pitchFamily="2" charset="2"/>
              <a:buChar char="§"/>
            </a:pPr>
            <a:r>
              <a:rPr lang="en-GB" dirty="0" smtClean="0">
                <a:solidFill>
                  <a:schemeClr val="tx1"/>
                </a:solidFill>
              </a:rPr>
              <a:t>Proof readers and typists</a:t>
            </a:r>
            <a:endParaRPr lang="en-GB" dirty="0">
              <a:solidFill>
                <a:schemeClr val="tx1"/>
              </a:solidFill>
            </a:endParaRPr>
          </a:p>
          <a:p>
            <a:pPr marL="257175" indent="-257175">
              <a:buClr>
                <a:schemeClr val="tx2"/>
              </a:buClr>
              <a:buSzPct val="130000"/>
              <a:buFont typeface="Wingdings" panose="05000000000000000000" pitchFamily="2" charset="2"/>
              <a:buChar char="§"/>
            </a:pPr>
            <a:r>
              <a:rPr lang="en-GB" dirty="0" smtClean="0">
                <a:solidFill>
                  <a:schemeClr val="tx1"/>
                </a:solidFill>
              </a:rPr>
              <a:t>Suppliers </a:t>
            </a:r>
            <a:r>
              <a:rPr lang="en-GB" dirty="0">
                <a:solidFill>
                  <a:schemeClr val="tx1"/>
                </a:solidFill>
              </a:rPr>
              <a:t>who may have donated materials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563" y="2483665"/>
            <a:ext cx="2224178" cy="2224178"/>
          </a:xfrm>
          <a:prstGeom prst="rect">
            <a:avLst/>
          </a:prstGeom>
        </p:spPr>
      </p:pic>
    </p:spTree>
    <p:extLst>
      <p:ext uri="{BB962C8B-B14F-4D97-AF65-F5344CB8AC3E}">
        <p14:creationId xmlns:p14="http://schemas.microsoft.com/office/powerpoint/2010/main" val="1444626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4"/>
          <p:cNvSpPr>
            <a:spLocks noGrp="1"/>
          </p:cNvSpPr>
          <p:nvPr>
            <p:ph type="title"/>
          </p:nvPr>
        </p:nvSpPr>
        <p:spPr>
          <a:xfrm>
            <a:off x="1414463" y="543191"/>
            <a:ext cx="5304745" cy="313984"/>
          </a:xfrm>
        </p:spPr>
        <p:txBody>
          <a:bodyPr/>
          <a:lstStyle/>
          <a:p>
            <a:r>
              <a:rPr lang="en-GB" b="1" dirty="0" smtClean="0"/>
              <a:t>References</a:t>
            </a:r>
            <a:endParaRPr lang="en-US" b="1" dirty="0"/>
          </a:p>
        </p:txBody>
      </p:sp>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12" name="Content Placeholder 5"/>
          <p:cNvSpPr>
            <a:spLocks noGrp="1"/>
          </p:cNvSpPr>
          <p:nvPr>
            <p:ph idx="1"/>
          </p:nvPr>
        </p:nvSpPr>
        <p:spPr>
          <a:xfrm>
            <a:off x="1385888" y="1139467"/>
            <a:ext cx="6572250" cy="2530943"/>
          </a:xfrm>
        </p:spPr>
        <p:txBody>
          <a:bodyPr>
            <a:noAutofit/>
          </a:bodyPr>
          <a:lstStyle/>
          <a:p>
            <a:pPr marL="257175" indent="-257175">
              <a:buClr>
                <a:schemeClr val="tx2"/>
              </a:buClr>
              <a:buSzPct val="130000"/>
              <a:buFont typeface="Wingdings" panose="05000000000000000000" pitchFamily="2" charset="2"/>
              <a:buChar char="§"/>
            </a:pPr>
            <a:r>
              <a:rPr lang="en-GB" dirty="0" smtClean="0"/>
              <a:t>Always </a:t>
            </a:r>
            <a:r>
              <a:rPr lang="en-GB" dirty="0"/>
              <a:t>ensure you have fully absorbed </a:t>
            </a:r>
            <a:r>
              <a:rPr lang="en-GB" dirty="0" smtClean="0"/>
              <a:t>the material </a:t>
            </a:r>
            <a:r>
              <a:rPr lang="en-GB" dirty="0"/>
              <a:t>you are referencing</a:t>
            </a:r>
          </a:p>
          <a:p>
            <a:pPr marL="257175" indent="-257175">
              <a:buClr>
                <a:schemeClr val="tx2"/>
              </a:buClr>
              <a:buSzPct val="130000"/>
              <a:buFont typeface="Wingdings" panose="05000000000000000000" pitchFamily="2" charset="2"/>
              <a:buChar char="§"/>
            </a:pPr>
            <a:r>
              <a:rPr lang="en-GB" dirty="0" smtClean="0"/>
              <a:t>Avoid </a:t>
            </a:r>
            <a:r>
              <a:rPr lang="en-GB" dirty="0"/>
              <a:t>excessive </a:t>
            </a:r>
            <a:r>
              <a:rPr lang="en-GB" dirty="0" smtClean="0"/>
              <a:t>self citations or citations to </a:t>
            </a:r>
            <a:r>
              <a:rPr lang="en-GB" dirty="0"/>
              <a:t>publications from the same region </a:t>
            </a:r>
            <a:r>
              <a:rPr lang="en-GB" dirty="0" smtClean="0"/>
              <a:t>or institute</a:t>
            </a:r>
            <a:endParaRPr lang="en-GB" dirty="0"/>
          </a:p>
          <a:p>
            <a:pPr marL="257175" indent="-257175">
              <a:buClr>
                <a:schemeClr val="tx2"/>
              </a:buClr>
              <a:buSzPct val="130000"/>
              <a:buFont typeface="Wingdings" panose="05000000000000000000" pitchFamily="2" charset="2"/>
              <a:buChar char="§"/>
            </a:pPr>
            <a:r>
              <a:rPr lang="en-GB" dirty="0" smtClean="0"/>
              <a:t>Conform to any requirements outlined in the Guide </a:t>
            </a:r>
            <a:r>
              <a:rPr lang="en-GB" dirty="0"/>
              <a:t>for </a:t>
            </a:r>
            <a:r>
              <a:rPr lang="en-GB" dirty="0" smtClean="0"/>
              <a:t>Authors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563" y="2483665"/>
            <a:ext cx="2224178" cy="2224178"/>
          </a:xfrm>
          <a:prstGeom prst="rect">
            <a:avLst/>
          </a:prstGeom>
        </p:spPr>
      </p:pic>
    </p:spTree>
    <p:extLst>
      <p:ext uri="{BB962C8B-B14F-4D97-AF65-F5344CB8AC3E}">
        <p14:creationId xmlns:p14="http://schemas.microsoft.com/office/powerpoint/2010/main" val="2195777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4"/>
          <p:cNvSpPr>
            <a:spLocks noGrp="1"/>
          </p:cNvSpPr>
          <p:nvPr>
            <p:ph type="title"/>
          </p:nvPr>
        </p:nvSpPr>
        <p:spPr>
          <a:xfrm>
            <a:off x="1139203" y="139677"/>
            <a:ext cx="7717203" cy="703210"/>
          </a:xfrm>
        </p:spPr>
        <p:txBody>
          <a:bodyPr anchor="t" anchorCtr="0"/>
          <a:lstStyle/>
          <a:p>
            <a:r>
              <a:rPr lang="en-GB" b="1" dirty="0"/>
              <a:t>The </a:t>
            </a:r>
            <a:r>
              <a:rPr lang="en-GB" b="1" dirty="0" smtClean="0"/>
              <a:t>process </a:t>
            </a:r>
            <a:r>
              <a:rPr lang="en-GB" b="1" dirty="0"/>
              <a:t>of </a:t>
            </a:r>
            <a:r>
              <a:rPr lang="en-GB" b="1" dirty="0" smtClean="0"/>
              <a:t>writing – building </a:t>
            </a:r>
            <a:r>
              <a:rPr lang="en-GB" b="1" dirty="0"/>
              <a:t>the </a:t>
            </a:r>
            <a:r>
              <a:rPr lang="en-GB" b="1" dirty="0" smtClean="0"/>
              <a:t>article</a:t>
            </a:r>
            <a:endParaRPr lang="en-US" b="1" dirty="0"/>
          </a:p>
        </p:txBody>
      </p:sp>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64977" r="354"/>
          <a:stretch/>
        </p:blipFill>
        <p:spPr>
          <a:xfrm>
            <a:off x="672402" y="871552"/>
            <a:ext cx="2313686" cy="3752265"/>
          </a:xfrm>
          <a:prstGeom prst="rect">
            <a:avLst/>
          </a:prstGeom>
        </p:spPr>
      </p:pic>
      <p:sp>
        <p:nvSpPr>
          <p:cNvPr id="11" name="Rounded Rectangle 10"/>
          <p:cNvSpPr/>
          <p:nvPr/>
        </p:nvSpPr>
        <p:spPr>
          <a:xfrm>
            <a:off x="4147457" y="1281794"/>
            <a:ext cx="2571750" cy="428423"/>
          </a:xfrm>
          <a:prstGeom prst="roundRect">
            <a:avLst>
              <a:gd name="adj" fmla="val 5117"/>
            </a:avLst>
          </a:prstGeom>
          <a:solidFill>
            <a:schemeClr val="tx2">
              <a:lumMod val="20000"/>
              <a:lumOff val="80000"/>
              <a:alpha val="64000"/>
            </a:schemeClr>
          </a:solidFill>
          <a:ln w="3175">
            <a:solidFill>
              <a:schemeClr val="bg1">
                <a:lumMod val="75000"/>
              </a:schemeClr>
            </a:solidFill>
          </a:ln>
          <a:effectLst>
            <a:outerShdw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12" name="Rounded Rectangle 11"/>
          <p:cNvSpPr/>
          <p:nvPr/>
        </p:nvSpPr>
        <p:spPr>
          <a:xfrm>
            <a:off x="3910693" y="1806247"/>
            <a:ext cx="1494065" cy="428423"/>
          </a:xfrm>
          <a:prstGeom prst="roundRect">
            <a:avLst>
              <a:gd name="adj" fmla="val 5117"/>
            </a:avLst>
          </a:prstGeom>
          <a:solidFill>
            <a:schemeClr val="tx2">
              <a:lumMod val="20000"/>
              <a:lumOff val="80000"/>
              <a:alpha val="64000"/>
            </a:schemeClr>
          </a:solidFill>
          <a:ln w="3175">
            <a:solidFill>
              <a:schemeClr val="bg1">
                <a:lumMod val="75000"/>
              </a:schemeClr>
            </a:solidFill>
          </a:ln>
          <a:effectLst>
            <a:outerShdw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14" name="Rounded Rectangle 13"/>
          <p:cNvSpPr/>
          <p:nvPr/>
        </p:nvSpPr>
        <p:spPr>
          <a:xfrm>
            <a:off x="5510893" y="1812066"/>
            <a:ext cx="1534886" cy="428423"/>
          </a:xfrm>
          <a:prstGeom prst="roundRect">
            <a:avLst>
              <a:gd name="adj" fmla="val 5117"/>
            </a:avLst>
          </a:prstGeom>
          <a:solidFill>
            <a:schemeClr val="tx2">
              <a:lumMod val="20000"/>
              <a:lumOff val="80000"/>
              <a:alpha val="64000"/>
            </a:schemeClr>
          </a:solidFill>
          <a:ln w="3175">
            <a:solidFill>
              <a:schemeClr val="bg1">
                <a:lumMod val="75000"/>
              </a:schemeClr>
            </a:solidFill>
          </a:ln>
          <a:effectLst>
            <a:outerShdw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15" name="Rounded Rectangle 14"/>
          <p:cNvSpPr/>
          <p:nvPr/>
        </p:nvSpPr>
        <p:spPr>
          <a:xfrm>
            <a:off x="3539221" y="2335665"/>
            <a:ext cx="1236890" cy="428423"/>
          </a:xfrm>
          <a:prstGeom prst="roundRect">
            <a:avLst>
              <a:gd name="adj" fmla="val 5117"/>
            </a:avLst>
          </a:prstGeom>
          <a:solidFill>
            <a:schemeClr val="tx2">
              <a:lumMod val="20000"/>
              <a:lumOff val="80000"/>
              <a:alpha val="64000"/>
            </a:schemeClr>
          </a:solidFill>
          <a:ln w="3175">
            <a:solidFill>
              <a:schemeClr val="bg1">
                <a:lumMod val="75000"/>
              </a:schemeClr>
            </a:solidFill>
          </a:ln>
          <a:effectLst>
            <a:outerShdw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20" name="Rounded Rectangle 19"/>
          <p:cNvSpPr/>
          <p:nvPr/>
        </p:nvSpPr>
        <p:spPr>
          <a:xfrm>
            <a:off x="6192610" y="2335665"/>
            <a:ext cx="1236890" cy="428423"/>
          </a:xfrm>
          <a:prstGeom prst="roundRect">
            <a:avLst>
              <a:gd name="adj" fmla="val 5117"/>
            </a:avLst>
          </a:prstGeom>
          <a:solidFill>
            <a:schemeClr val="tx2">
              <a:lumMod val="20000"/>
              <a:lumOff val="80000"/>
              <a:alpha val="64000"/>
            </a:schemeClr>
          </a:solidFill>
          <a:ln w="3175">
            <a:solidFill>
              <a:schemeClr val="bg1">
                <a:lumMod val="75000"/>
              </a:schemeClr>
            </a:solidFill>
          </a:ln>
          <a:effectLst>
            <a:outerShdw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21" name="Rounded Rectangle 20"/>
          <p:cNvSpPr/>
          <p:nvPr/>
        </p:nvSpPr>
        <p:spPr>
          <a:xfrm>
            <a:off x="4865915" y="2335665"/>
            <a:ext cx="1236890" cy="428423"/>
          </a:xfrm>
          <a:prstGeom prst="roundRect">
            <a:avLst>
              <a:gd name="adj" fmla="val 5117"/>
            </a:avLst>
          </a:prstGeom>
          <a:solidFill>
            <a:schemeClr val="tx2">
              <a:lumMod val="20000"/>
              <a:lumOff val="80000"/>
              <a:alpha val="64000"/>
            </a:schemeClr>
          </a:solidFill>
          <a:ln w="3175">
            <a:solidFill>
              <a:schemeClr val="bg1">
                <a:lumMod val="75000"/>
              </a:schemeClr>
            </a:solidFill>
          </a:ln>
          <a:effectLst>
            <a:outerShdw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22" name="Rounded Rectangle 21"/>
          <p:cNvSpPr/>
          <p:nvPr/>
        </p:nvSpPr>
        <p:spPr>
          <a:xfrm>
            <a:off x="3465741" y="2857497"/>
            <a:ext cx="4037240" cy="428423"/>
          </a:xfrm>
          <a:prstGeom prst="roundRect">
            <a:avLst>
              <a:gd name="adj" fmla="val 5117"/>
            </a:avLst>
          </a:prstGeom>
          <a:solidFill>
            <a:schemeClr val="tx2">
              <a:lumMod val="20000"/>
              <a:lumOff val="80000"/>
              <a:alpha val="64000"/>
            </a:schemeClr>
          </a:solidFill>
          <a:ln w="3175">
            <a:solidFill>
              <a:schemeClr val="bg1">
                <a:lumMod val="75000"/>
              </a:schemeClr>
            </a:solidFill>
          </a:ln>
          <a:effectLst>
            <a:outerShdw dist="25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3" name="TextBox 2"/>
          <p:cNvSpPr txBox="1"/>
          <p:nvPr/>
        </p:nvSpPr>
        <p:spPr>
          <a:xfrm>
            <a:off x="3424918" y="1357506"/>
            <a:ext cx="4037240" cy="253916"/>
          </a:xfrm>
          <a:prstGeom prst="rect">
            <a:avLst/>
          </a:prstGeom>
          <a:noFill/>
        </p:spPr>
        <p:txBody>
          <a:bodyPr wrap="square" rtlCol="0">
            <a:spAutoFit/>
          </a:bodyPr>
          <a:lstStyle/>
          <a:p>
            <a:pPr algn="ctr"/>
            <a:r>
              <a:rPr lang="en-GB" sz="1050" b="1" dirty="0"/>
              <a:t>Title, Abstract, and Keywords </a:t>
            </a:r>
          </a:p>
        </p:txBody>
      </p:sp>
      <p:sp>
        <p:nvSpPr>
          <p:cNvPr id="23" name="TextBox 22"/>
          <p:cNvSpPr txBox="1"/>
          <p:nvPr/>
        </p:nvSpPr>
        <p:spPr>
          <a:xfrm>
            <a:off x="3424918" y="2933209"/>
            <a:ext cx="4037240" cy="253916"/>
          </a:xfrm>
          <a:prstGeom prst="rect">
            <a:avLst/>
          </a:prstGeom>
          <a:noFill/>
        </p:spPr>
        <p:txBody>
          <a:bodyPr wrap="square" rtlCol="0">
            <a:spAutoFit/>
          </a:bodyPr>
          <a:lstStyle/>
          <a:p>
            <a:pPr algn="ctr"/>
            <a:r>
              <a:rPr lang="en-GB" sz="1050" b="1" dirty="0"/>
              <a:t>Figures/Tables (your data)</a:t>
            </a:r>
          </a:p>
        </p:txBody>
      </p:sp>
      <p:sp>
        <p:nvSpPr>
          <p:cNvPr id="27" name="TextBox 26"/>
          <p:cNvSpPr txBox="1"/>
          <p:nvPr/>
        </p:nvSpPr>
        <p:spPr>
          <a:xfrm>
            <a:off x="3951514" y="1887778"/>
            <a:ext cx="1420586" cy="253916"/>
          </a:xfrm>
          <a:prstGeom prst="rect">
            <a:avLst/>
          </a:prstGeom>
          <a:noFill/>
        </p:spPr>
        <p:txBody>
          <a:bodyPr wrap="square" rtlCol="0">
            <a:spAutoFit/>
          </a:bodyPr>
          <a:lstStyle/>
          <a:p>
            <a:pPr algn="ctr"/>
            <a:r>
              <a:rPr lang="en-GB" sz="1050" b="1" dirty="0"/>
              <a:t>Conclusion</a:t>
            </a:r>
          </a:p>
        </p:txBody>
      </p:sp>
      <p:sp>
        <p:nvSpPr>
          <p:cNvPr id="28" name="TextBox 27"/>
          <p:cNvSpPr txBox="1"/>
          <p:nvPr/>
        </p:nvSpPr>
        <p:spPr>
          <a:xfrm>
            <a:off x="5535376" y="1881441"/>
            <a:ext cx="1534886" cy="253916"/>
          </a:xfrm>
          <a:prstGeom prst="rect">
            <a:avLst/>
          </a:prstGeom>
          <a:noFill/>
        </p:spPr>
        <p:txBody>
          <a:bodyPr wrap="square" rtlCol="0">
            <a:spAutoFit/>
          </a:bodyPr>
          <a:lstStyle/>
          <a:p>
            <a:pPr algn="ctr"/>
            <a:r>
              <a:rPr lang="en-GB" sz="1050" b="1" dirty="0"/>
              <a:t>Introduction</a:t>
            </a:r>
          </a:p>
        </p:txBody>
      </p:sp>
      <p:sp>
        <p:nvSpPr>
          <p:cNvPr id="29" name="TextBox 28"/>
          <p:cNvSpPr txBox="1"/>
          <p:nvPr/>
        </p:nvSpPr>
        <p:spPr>
          <a:xfrm>
            <a:off x="3555551" y="2411377"/>
            <a:ext cx="1236890" cy="253916"/>
          </a:xfrm>
          <a:prstGeom prst="rect">
            <a:avLst/>
          </a:prstGeom>
          <a:noFill/>
        </p:spPr>
        <p:txBody>
          <a:bodyPr wrap="square" rtlCol="0">
            <a:spAutoFit/>
          </a:bodyPr>
          <a:lstStyle/>
          <a:p>
            <a:pPr algn="ctr"/>
            <a:r>
              <a:rPr lang="en-GB" sz="1050" b="1" dirty="0"/>
              <a:t>Methods</a:t>
            </a:r>
          </a:p>
        </p:txBody>
      </p:sp>
      <p:sp>
        <p:nvSpPr>
          <p:cNvPr id="30" name="TextBox 29"/>
          <p:cNvSpPr txBox="1"/>
          <p:nvPr/>
        </p:nvSpPr>
        <p:spPr>
          <a:xfrm>
            <a:off x="4898573" y="2414584"/>
            <a:ext cx="1236890" cy="253916"/>
          </a:xfrm>
          <a:prstGeom prst="rect">
            <a:avLst/>
          </a:prstGeom>
          <a:noFill/>
        </p:spPr>
        <p:txBody>
          <a:bodyPr wrap="square" rtlCol="0">
            <a:spAutoFit/>
          </a:bodyPr>
          <a:lstStyle/>
          <a:p>
            <a:pPr algn="ctr"/>
            <a:r>
              <a:rPr lang="en-GB" sz="1050" b="1" dirty="0"/>
              <a:t>Results</a:t>
            </a:r>
          </a:p>
        </p:txBody>
      </p:sp>
      <p:sp>
        <p:nvSpPr>
          <p:cNvPr id="31" name="TextBox 30"/>
          <p:cNvSpPr txBox="1"/>
          <p:nvPr/>
        </p:nvSpPr>
        <p:spPr>
          <a:xfrm>
            <a:off x="6200775" y="2413730"/>
            <a:ext cx="1236890" cy="253916"/>
          </a:xfrm>
          <a:prstGeom prst="rect">
            <a:avLst/>
          </a:prstGeom>
          <a:noFill/>
        </p:spPr>
        <p:txBody>
          <a:bodyPr wrap="square" rtlCol="0">
            <a:spAutoFit/>
          </a:bodyPr>
          <a:lstStyle/>
          <a:p>
            <a:pPr algn="ctr"/>
            <a:r>
              <a:rPr lang="en-GB" sz="1050" b="1" dirty="0"/>
              <a:t>Discussion</a:t>
            </a:r>
          </a:p>
        </p:txBody>
      </p:sp>
      <p:sp>
        <p:nvSpPr>
          <p:cNvPr id="4" name="Up Arrow 3"/>
          <p:cNvSpPr/>
          <p:nvPr/>
        </p:nvSpPr>
        <p:spPr>
          <a:xfrm>
            <a:off x="7576873" y="986651"/>
            <a:ext cx="208190" cy="251236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p>
        </p:txBody>
      </p:sp>
    </p:spTree>
    <p:extLst>
      <p:ext uri="{BB962C8B-B14F-4D97-AF65-F5344CB8AC3E}">
        <p14:creationId xmlns:p14="http://schemas.microsoft.com/office/powerpoint/2010/main" val="376943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20" grpId="0" animBg="1"/>
      <p:bldP spid="21" grpId="0" animBg="1"/>
      <p:bldP spid="22" grpId="0" animBg="1"/>
      <p:bldP spid="3" grpId="0"/>
      <p:bldP spid="23" grpId="0"/>
      <p:bldP spid="27" grpId="0"/>
      <p:bldP spid="28" grpId="0"/>
      <p:bldP spid="29"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Publishing Your Article</a:t>
            </a:r>
            <a:r>
              <a:rPr lang="en-US" sz="2800" dirty="0"/>
              <a:t/>
            </a:r>
            <a:br>
              <a:rPr lang="en-US" sz="2800" dirty="0"/>
            </a:br>
            <a:endParaRPr lang="en-GB" dirty="0"/>
          </a:p>
        </p:txBody>
      </p:sp>
    </p:spTree>
    <p:extLst>
      <p:ext uri="{BB962C8B-B14F-4D97-AF65-F5344CB8AC3E}">
        <p14:creationId xmlns:p14="http://schemas.microsoft.com/office/powerpoint/2010/main" val="39367424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4"/>
          <p:cNvSpPr>
            <a:spLocks noGrp="1"/>
          </p:cNvSpPr>
          <p:nvPr>
            <p:ph type="title"/>
          </p:nvPr>
        </p:nvSpPr>
        <p:spPr>
          <a:xfrm>
            <a:off x="1396100" y="528903"/>
            <a:ext cx="6268539" cy="313984"/>
          </a:xfrm>
        </p:spPr>
        <p:txBody>
          <a:bodyPr/>
          <a:lstStyle/>
          <a:p>
            <a:r>
              <a:rPr lang="en-GB" b="1" dirty="0"/>
              <a:t>Are you ready to publish</a:t>
            </a:r>
            <a:r>
              <a:rPr lang="en-GB" b="1" dirty="0" smtClean="0"/>
              <a:t>?</a:t>
            </a:r>
            <a:endParaRPr lang="en-US" sz="1350" b="1" dirty="0"/>
          </a:p>
        </p:txBody>
      </p:sp>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26"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22" name="Isosceles Triangle 21"/>
          <p:cNvSpPr/>
          <p:nvPr/>
        </p:nvSpPr>
        <p:spPr>
          <a:xfrm>
            <a:off x="4063701" y="3114327"/>
            <a:ext cx="795528" cy="847177"/>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srgbClr val="FFFFFF"/>
              </a:solidFill>
            </a:endParaRPr>
          </a:p>
        </p:txBody>
      </p:sp>
      <p:sp>
        <p:nvSpPr>
          <p:cNvPr id="23" name="Rectangle 22"/>
          <p:cNvSpPr/>
          <p:nvPr/>
        </p:nvSpPr>
        <p:spPr>
          <a:xfrm rot="626743">
            <a:off x="2605443" y="3041703"/>
            <a:ext cx="3740620" cy="11575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srgbClr val="FFFFFF"/>
              </a:solidFill>
            </a:endParaRPr>
          </a:p>
        </p:txBody>
      </p:sp>
      <p:sp>
        <p:nvSpPr>
          <p:cNvPr id="27" name="TextBox 26"/>
          <p:cNvSpPr txBox="1"/>
          <p:nvPr/>
        </p:nvSpPr>
        <p:spPr>
          <a:xfrm>
            <a:off x="1290060" y="3696046"/>
            <a:ext cx="2671771" cy="784830"/>
          </a:xfrm>
          <a:prstGeom prst="rect">
            <a:avLst/>
          </a:prstGeom>
          <a:noFill/>
        </p:spPr>
        <p:txBody>
          <a:bodyPr wrap="square" rtlCol="0">
            <a:spAutoFit/>
          </a:bodyPr>
          <a:lstStyle/>
          <a:p>
            <a:pPr algn="ctr"/>
            <a:r>
              <a:rPr lang="en-GB" sz="1500" b="1" dirty="0">
                <a:solidFill>
                  <a:srgbClr val="FF0000"/>
                </a:solidFill>
              </a:rPr>
              <a:t>Not ready</a:t>
            </a:r>
            <a:r>
              <a:rPr lang="en-GB" sz="1500" dirty="0"/>
              <a:t/>
            </a:r>
            <a:br>
              <a:rPr lang="en-GB" sz="1500" dirty="0"/>
            </a:br>
            <a:r>
              <a:rPr lang="en-GB" sz="1500" dirty="0"/>
              <a:t>Work has no scientific interest</a:t>
            </a:r>
            <a:endParaRPr lang="en-US" sz="1500" dirty="0"/>
          </a:p>
        </p:txBody>
      </p:sp>
      <p:sp>
        <p:nvSpPr>
          <p:cNvPr id="28" name="TextBox 27"/>
          <p:cNvSpPr txBox="1"/>
          <p:nvPr/>
        </p:nvSpPr>
        <p:spPr>
          <a:xfrm>
            <a:off x="5290611" y="3696046"/>
            <a:ext cx="2500259" cy="553998"/>
          </a:xfrm>
          <a:prstGeom prst="rect">
            <a:avLst/>
          </a:prstGeom>
          <a:noFill/>
        </p:spPr>
        <p:txBody>
          <a:bodyPr wrap="square" rtlCol="0">
            <a:spAutoFit/>
          </a:bodyPr>
          <a:lstStyle/>
          <a:p>
            <a:pPr algn="ctr"/>
            <a:r>
              <a:rPr lang="en-GB" sz="1500" b="1" dirty="0">
                <a:solidFill>
                  <a:srgbClr val="00B050"/>
                </a:solidFill>
              </a:rPr>
              <a:t>Ready</a:t>
            </a:r>
            <a:r>
              <a:rPr lang="en-GB" sz="1500" dirty="0"/>
              <a:t/>
            </a:r>
            <a:br>
              <a:rPr lang="en-GB" sz="1500" dirty="0"/>
            </a:br>
            <a:r>
              <a:rPr lang="en-GB" sz="1500" dirty="0"/>
              <a:t>Work advances the field</a:t>
            </a:r>
            <a:endParaRPr lang="en-US" sz="1500" dirty="0"/>
          </a:p>
        </p:txBody>
      </p:sp>
      <p:sp>
        <p:nvSpPr>
          <p:cNvPr id="29" name="Rectangle 28"/>
          <p:cNvSpPr/>
          <p:nvPr/>
        </p:nvSpPr>
        <p:spPr>
          <a:xfrm rot="648780">
            <a:off x="2959096" y="1769555"/>
            <a:ext cx="1465398" cy="511103"/>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solidFill>
                  <a:srgbClr val="000000"/>
                </a:solidFill>
              </a:rPr>
              <a:t>Incorrect conclusions</a:t>
            </a:r>
            <a:endParaRPr lang="en-US" sz="1500" dirty="0">
              <a:solidFill>
                <a:srgbClr val="000000"/>
              </a:solidFill>
            </a:endParaRPr>
          </a:p>
        </p:txBody>
      </p:sp>
      <p:sp>
        <p:nvSpPr>
          <p:cNvPr id="30" name="Rectangle 29"/>
          <p:cNvSpPr/>
          <p:nvPr/>
        </p:nvSpPr>
        <p:spPr>
          <a:xfrm rot="648780">
            <a:off x="2733180" y="2263952"/>
            <a:ext cx="1685554" cy="593349"/>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solidFill>
                  <a:srgbClr val="000000"/>
                </a:solidFill>
              </a:rPr>
              <a:t>Duplication  of published work</a:t>
            </a:r>
          </a:p>
        </p:txBody>
      </p:sp>
      <p:sp>
        <p:nvSpPr>
          <p:cNvPr id="31" name="Rectangle 30"/>
          <p:cNvSpPr/>
          <p:nvPr/>
        </p:nvSpPr>
        <p:spPr>
          <a:xfrm rot="648780">
            <a:off x="3170651" y="1214057"/>
            <a:ext cx="1284586" cy="557904"/>
          </a:xfrm>
          <a:prstGeom prst="rect">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solidFill>
                  <a:srgbClr val="000000"/>
                </a:solidFill>
              </a:rPr>
              <a:t>Outdated work</a:t>
            </a:r>
          </a:p>
        </p:txBody>
      </p:sp>
      <p:sp>
        <p:nvSpPr>
          <p:cNvPr id="32" name="Rectangle 31"/>
          <p:cNvSpPr/>
          <p:nvPr/>
        </p:nvSpPr>
        <p:spPr>
          <a:xfrm rot="648780">
            <a:off x="4640733" y="2574345"/>
            <a:ext cx="1720018" cy="658597"/>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solidFill>
                  <a:srgbClr val="000000"/>
                </a:solidFill>
              </a:rPr>
              <a:t>Up-to-date review of a subject or field</a:t>
            </a:r>
            <a:endParaRPr lang="en-US" sz="1500" dirty="0">
              <a:solidFill>
                <a:srgbClr val="000000"/>
              </a:solidFill>
            </a:endParaRPr>
          </a:p>
        </p:txBody>
      </p:sp>
      <p:sp>
        <p:nvSpPr>
          <p:cNvPr id="33" name="Rectangle 32"/>
          <p:cNvSpPr/>
          <p:nvPr/>
        </p:nvSpPr>
        <p:spPr>
          <a:xfrm rot="648780">
            <a:off x="4815642" y="1925580"/>
            <a:ext cx="1601754" cy="652807"/>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solidFill>
                  <a:srgbClr val="000000"/>
                </a:solidFill>
              </a:rPr>
              <a:t>Significant enhancement of published work</a:t>
            </a:r>
          </a:p>
        </p:txBody>
      </p:sp>
      <p:sp>
        <p:nvSpPr>
          <p:cNvPr id="34" name="Rectangle 33"/>
          <p:cNvSpPr/>
          <p:nvPr/>
        </p:nvSpPr>
        <p:spPr>
          <a:xfrm rot="648780">
            <a:off x="5019784" y="1332768"/>
            <a:ext cx="1477062" cy="607736"/>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solidFill>
                  <a:srgbClr val="000000"/>
                </a:solidFill>
              </a:rPr>
              <a:t>Original results or methods</a:t>
            </a:r>
          </a:p>
        </p:txBody>
      </p:sp>
    </p:spTree>
    <p:extLst>
      <p:ext uri="{BB962C8B-B14F-4D97-AF65-F5344CB8AC3E}">
        <p14:creationId xmlns:p14="http://schemas.microsoft.com/office/powerpoint/2010/main" val="1976698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15" name="Title 4"/>
          <p:cNvSpPr>
            <a:spLocks noGrp="1"/>
          </p:cNvSpPr>
          <p:nvPr>
            <p:ph type="title"/>
          </p:nvPr>
        </p:nvSpPr>
        <p:spPr>
          <a:xfrm>
            <a:off x="1385888" y="528903"/>
            <a:ext cx="6400800" cy="313984"/>
          </a:xfrm>
        </p:spPr>
        <p:txBody>
          <a:bodyPr/>
          <a:lstStyle/>
          <a:p>
            <a:r>
              <a:rPr lang="en-GB" b="1" dirty="0" smtClean="0"/>
              <a:t>What makes </a:t>
            </a:r>
            <a:r>
              <a:rPr lang="en-GB" b="1" dirty="0"/>
              <a:t>a</a:t>
            </a:r>
            <a:r>
              <a:rPr lang="en-GB" b="1" dirty="0" smtClean="0"/>
              <a:t> </a:t>
            </a:r>
            <a:r>
              <a:rPr lang="en-GB" b="1" dirty="0"/>
              <a:t>s</a:t>
            </a:r>
            <a:r>
              <a:rPr lang="en-GB" b="1" dirty="0" smtClean="0"/>
              <a:t>trong </a:t>
            </a:r>
            <a:r>
              <a:rPr lang="en-GB" b="1" dirty="0"/>
              <a:t>m</a:t>
            </a:r>
            <a:r>
              <a:rPr lang="en-GB" b="1" dirty="0" smtClean="0"/>
              <a:t>anuscript</a:t>
            </a:r>
            <a:r>
              <a:rPr lang="en-GB" b="1" dirty="0"/>
              <a:t>?</a:t>
            </a:r>
            <a:endParaRPr lang="en-US" b="1" dirty="0"/>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045770"/>
            <a:ext cx="1183822" cy="362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26310" y="3058768"/>
            <a:ext cx="4009913" cy="553998"/>
          </a:xfrm>
          <a:prstGeom prst="rect">
            <a:avLst/>
          </a:prstGeom>
          <a:solidFill>
            <a:schemeClr val="accent2"/>
          </a:solidFill>
          <a:ln>
            <a:solidFill>
              <a:schemeClr val="tx2">
                <a:lumMod val="40000"/>
                <a:lumOff val="60000"/>
              </a:schemeClr>
            </a:solidFill>
          </a:ln>
        </p:spPr>
        <p:txBody>
          <a:bodyPr wrap="square" rtlCol="0">
            <a:spAutoFit/>
          </a:bodyPr>
          <a:lstStyle/>
          <a:p>
            <a:pPr algn="ctr"/>
            <a:r>
              <a:rPr lang="en-GB" sz="1500" dirty="0"/>
              <a:t>Editors, reviewers and readers all want to receive well presented manuscripts.</a:t>
            </a:r>
          </a:p>
        </p:txBody>
      </p:sp>
      <p:sp>
        <p:nvSpPr>
          <p:cNvPr id="10" name="Content Placeholder 5"/>
          <p:cNvSpPr>
            <a:spLocks noGrp="1"/>
          </p:cNvSpPr>
          <p:nvPr>
            <p:ph idx="1"/>
          </p:nvPr>
        </p:nvSpPr>
        <p:spPr>
          <a:xfrm>
            <a:off x="3347357" y="976706"/>
            <a:ext cx="4317281" cy="1610324"/>
          </a:xfrm>
        </p:spPr>
        <p:txBody>
          <a:bodyPr>
            <a:noAutofit/>
          </a:bodyPr>
          <a:lstStyle/>
          <a:p>
            <a:pPr marL="257175" indent="-257175">
              <a:buClr>
                <a:schemeClr val="tx2"/>
              </a:buClr>
              <a:buSzPct val="130000"/>
              <a:buFont typeface="Wingdings" panose="05000000000000000000" pitchFamily="2" charset="2"/>
              <a:buChar char="§"/>
            </a:pPr>
            <a:r>
              <a:rPr lang="en-GB" dirty="0" smtClean="0"/>
              <a:t>A </a:t>
            </a:r>
            <a:r>
              <a:rPr lang="en-GB" b="1" dirty="0">
                <a:solidFill>
                  <a:schemeClr val="accent1"/>
                </a:solidFill>
              </a:rPr>
              <a:t>clear</a:t>
            </a:r>
            <a:r>
              <a:rPr lang="en-GB" dirty="0"/>
              <a:t>, </a:t>
            </a:r>
            <a:r>
              <a:rPr lang="en-GB" b="1" dirty="0">
                <a:solidFill>
                  <a:schemeClr val="accent1"/>
                </a:solidFill>
              </a:rPr>
              <a:t>useful</a:t>
            </a:r>
            <a:r>
              <a:rPr lang="en-GB" dirty="0"/>
              <a:t> and </a:t>
            </a:r>
            <a:r>
              <a:rPr lang="en-GB" b="1" dirty="0">
                <a:solidFill>
                  <a:schemeClr val="accent1"/>
                </a:solidFill>
              </a:rPr>
              <a:t>exciting</a:t>
            </a:r>
            <a:r>
              <a:rPr lang="en-GB" dirty="0"/>
              <a:t> message,</a:t>
            </a:r>
          </a:p>
          <a:p>
            <a:pPr marL="257175" indent="-257175">
              <a:buClr>
                <a:schemeClr val="tx2"/>
              </a:buClr>
              <a:buSzPct val="130000"/>
              <a:buFont typeface="Wingdings" panose="05000000000000000000" pitchFamily="2" charset="2"/>
              <a:buChar char="§"/>
            </a:pPr>
            <a:r>
              <a:rPr lang="en-GB" dirty="0" smtClean="0"/>
              <a:t>presented </a:t>
            </a:r>
            <a:r>
              <a:rPr lang="en-GB" dirty="0"/>
              <a:t>and constructed in a </a:t>
            </a:r>
            <a:r>
              <a:rPr lang="en-GB" b="1" dirty="0">
                <a:solidFill>
                  <a:schemeClr val="accent1"/>
                </a:solidFill>
              </a:rPr>
              <a:t>logical</a:t>
            </a:r>
            <a:r>
              <a:rPr lang="en-GB" dirty="0"/>
              <a:t> manner </a:t>
            </a:r>
            <a:r>
              <a:rPr lang="en-GB" dirty="0" smtClean="0"/>
              <a:t>allowing </a:t>
            </a:r>
            <a:r>
              <a:rPr lang="en-GB" dirty="0"/>
              <a:t>readers to easily grasp the </a:t>
            </a:r>
            <a:r>
              <a:rPr lang="en-GB" b="1" dirty="0">
                <a:solidFill>
                  <a:schemeClr val="accent1"/>
                </a:solidFill>
              </a:rPr>
              <a:t>significance</a:t>
            </a:r>
            <a:r>
              <a:rPr lang="en-GB" dirty="0"/>
              <a:t>.</a:t>
            </a:r>
          </a:p>
        </p:txBody>
      </p:sp>
    </p:spTree>
    <p:extLst>
      <p:ext uri="{BB962C8B-B14F-4D97-AF65-F5344CB8AC3E}">
        <p14:creationId xmlns:p14="http://schemas.microsoft.com/office/powerpoint/2010/main" val="248394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5"/>
          <p:cNvSpPr>
            <a:spLocks noGrp="1"/>
          </p:cNvSpPr>
          <p:nvPr>
            <p:ph idx="1"/>
          </p:nvPr>
        </p:nvSpPr>
        <p:spPr>
          <a:xfrm>
            <a:off x="1954530" y="1148043"/>
            <a:ext cx="5312261" cy="3055072"/>
          </a:xfrm>
        </p:spPr>
        <p:txBody>
          <a:bodyPr>
            <a:normAutofit fontScale="85000" lnSpcReduction="20000"/>
          </a:bodyPr>
          <a:lstStyle/>
          <a:p>
            <a:pPr>
              <a:buClr>
                <a:schemeClr val="tx2"/>
              </a:buClr>
              <a:buSzPct val="130000"/>
            </a:pPr>
            <a:r>
              <a:rPr lang="en-GB" b="1" dirty="0">
                <a:solidFill>
                  <a:schemeClr val="tx1"/>
                </a:solidFill>
              </a:rPr>
              <a:t>Full </a:t>
            </a:r>
            <a:r>
              <a:rPr lang="en-GB" b="1" dirty="0" smtClean="0">
                <a:solidFill>
                  <a:schemeClr val="tx1"/>
                </a:solidFill>
              </a:rPr>
              <a:t>articles</a:t>
            </a:r>
          </a:p>
          <a:p>
            <a:pPr marL="257175" indent="-257175">
              <a:buClr>
                <a:schemeClr val="tx2"/>
              </a:buClr>
              <a:buSzPct val="130000"/>
              <a:buFont typeface="Wingdings" panose="05000000000000000000" pitchFamily="2" charset="2"/>
              <a:buChar char="§"/>
            </a:pPr>
            <a:r>
              <a:rPr lang="en-GB" dirty="0" smtClean="0"/>
              <a:t>Substantial, complete and comprehensive pieces of research</a:t>
            </a:r>
            <a:br>
              <a:rPr lang="en-GB" dirty="0" smtClean="0"/>
            </a:br>
            <a:r>
              <a:rPr lang="en-GB" i="1" dirty="0" smtClean="0"/>
              <a:t>Is </a:t>
            </a:r>
            <a:r>
              <a:rPr lang="en-GB" i="1" dirty="0"/>
              <a:t>my message sufficient for a full article? </a:t>
            </a:r>
          </a:p>
          <a:p>
            <a:pPr>
              <a:buClr>
                <a:schemeClr val="tx2"/>
              </a:buClr>
              <a:buSzPct val="130000"/>
            </a:pPr>
            <a:r>
              <a:rPr lang="en-GB" dirty="0"/>
              <a:t/>
            </a:r>
            <a:br>
              <a:rPr lang="en-GB" dirty="0"/>
            </a:br>
            <a:r>
              <a:rPr lang="en-GB" b="1" dirty="0" smtClean="0">
                <a:solidFill>
                  <a:schemeClr val="tx1"/>
                </a:solidFill>
              </a:rPr>
              <a:t>Letters </a:t>
            </a:r>
            <a:r>
              <a:rPr lang="en-GB" b="1" dirty="0">
                <a:solidFill>
                  <a:schemeClr val="tx1"/>
                </a:solidFill>
              </a:rPr>
              <a:t>or short </a:t>
            </a:r>
            <a:r>
              <a:rPr lang="en-GB" b="1" dirty="0" smtClean="0">
                <a:solidFill>
                  <a:schemeClr val="tx1"/>
                </a:solidFill>
              </a:rPr>
              <a:t>communications</a:t>
            </a:r>
          </a:p>
          <a:p>
            <a:pPr marL="257175" indent="-257175">
              <a:buClr>
                <a:schemeClr val="tx2"/>
              </a:buClr>
              <a:buSzPct val="130000"/>
              <a:buFont typeface="Wingdings" panose="05000000000000000000" pitchFamily="2" charset="2"/>
              <a:buChar char="§"/>
            </a:pPr>
            <a:r>
              <a:rPr lang="en-GB" dirty="0" smtClean="0"/>
              <a:t>Quick and early communications </a:t>
            </a:r>
            <a:br>
              <a:rPr lang="en-GB" dirty="0" smtClean="0"/>
            </a:br>
            <a:r>
              <a:rPr lang="en-GB" i="1" dirty="0" smtClean="0"/>
              <a:t>Are </a:t>
            </a:r>
            <a:r>
              <a:rPr lang="en-GB" i="1" dirty="0"/>
              <a:t>my results so thrilling that they should be shown as soon as </a:t>
            </a:r>
            <a:r>
              <a:rPr lang="en-GB" i="1" dirty="0" smtClean="0"/>
              <a:t>possible?</a:t>
            </a:r>
          </a:p>
          <a:p>
            <a:pPr>
              <a:buClr>
                <a:schemeClr val="tx2"/>
              </a:buClr>
              <a:buSzPct val="130000"/>
            </a:pPr>
            <a:endParaRPr lang="en-GB" dirty="0" smtClean="0"/>
          </a:p>
          <a:p>
            <a:pPr>
              <a:buClr>
                <a:schemeClr val="tx2"/>
              </a:buClr>
              <a:buSzPct val="130000"/>
            </a:pPr>
            <a:r>
              <a:rPr lang="en-GB" b="1" dirty="0" smtClean="0">
                <a:solidFill>
                  <a:schemeClr val="tx1"/>
                </a:solidFill>
              </a:rPr>
              <a:t>Review papers</a:t>
            </a:r>
          </a:p>
          <a:p>
            <a:pPr marL="257175" indent="-257175">
              <a:buClr>
                <a:schemeClr val="tx2"/>
              </a:buClr>
              <a:buSzPct val="130000"/>
              <a:buFont typeface="Wingdings" panose="05000000000000000000" pitchFamily="2" charset="2"/>
              <a:buChar char="§"/>
            </a:pPr>
            <a:r>
              <a:rPr lang="en-GB" dirty="0" smtClean="0"/>
              <a:t>Summaries of recent developments on a specific top</a:t>
            </a:r>
          </a:p>
          <a:p>
            <a:pPr marL="257175" indent="-257175">
              <a:buClr>
                <a:schemeClr val="tx2"/>
              </a:buClr>
              <a:buSzPct val="130000"/>
              <a:buFont typeface="Wingdings" panose="05000000000000000000" pitchFamily="2" charset="2"/>
              <a:buChar char="§"/>
            </a:pPr>
            <a:r>
              <a:rPr lang="en-GB" dirty="0" smtClean="0"/>
              <a:t>Often submitted by invitation</a:t>
            </a:r>
            <a:endParaRPr lang="en-GB" dirty="0"/>
          </a:p>
        </p:txBody>
      </p:sp>
      <p:sp>
        <p:nvSpPr>
          <p:cNvPr id="24" name="Title 4"/>
          <p:cNvSpPr>
            <a:spLocks noGrp="1"/>
          </p:cNvSpPr>
          <p:nvPr>
            <p:ph type="title"/>
          </p:nvPr>
        </p:nvSpPr>
        <p:spPr>
          <a:xfrm>
            <a:off x="1396099" y="528903"/>
            <a:ext cx="6604901" cy="313984"/>
          </a:xfrm>
        </p:spPr>
        <p:txBody>
          <a:bodyPr/>
          <a:lstStyle/>
          <a:p>
            <a:r>
              <a:rPr lang="en-GB" b="1" dirty="0" smtClean="0"/>
              <a:t>What article type should I choose?</a:t>
            </a:r>
            <a:endParaRPr lang="en-US" b="1" dirty="0"/>
          </a:p>
        </p:txBody>
      </p:sp>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26"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96100" y="2194563"/>
            <a:ext cx="418107" cy="418107"/>
          </a:xfrm>
          <a:prstGeom prst="rect">
            <a:avLst/>
          </a:prstGeom>
        </p:spPr>
      </p:pic>
      <p:pic>
        <p:nvPicPr>
          <p:cNvPr id="12" name="Picture 1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25499" y="1218304"/>
            <a:ext cx="517283" cy="51728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100" y="3348727"/>
            <a:ext cx="493497" cy="493497"/>
          </a:xfrm>
          <a:prstGeom prst="rect">
            <a:avLst/>
          </a:prstGeom>
        </p:spPr>
      </p:pic>
    </p:spTree>
    <p:extLst>
      <p:ext uri="{BB962C8B-B14F-4D97-AF65-F5344CB8AC3E}">
        <p14:creationId xmlns:p14="http://schemas.microsoft.com/office/powerpoint/2010/main" val="2334029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8"/>
          <p:cNvSpPr>
            <a:spLocks noGrp="1"/>
          </p:cNvSpPr>
          <p:nvPr>
            <p:ph type="body" sz="quarter" idx="12"/>
          </p:nvPr>
        </p:nvSpPr>
        <p:spPr>
          <a:xfrm>
            <a:off x="6091904" y="4762247"/>
            <a:ext cx="1842185" cy="268074"/>
          </a:xfrm>
          <a:solidFill>
            <a:schemeClr val="bg1"/>
          </a:solidFill>
        </p:spPr>
        <p:txBody>
          <a:bodyPr>
            <a:normAutofit fontScale="55000" lnSpcReduction="20000"/>
          </a:bodyPr>
          <a:lstStyle/>
          <a:p>
            <a:r>
              <a:rPr lang="en-US" dirty="0" smtClean="0"/>
              <a:t> </a:t>
            </a:r>
            <a:endParaRPr lang="en-US" dirty="0"/>
          </a:p>
        </p:txBody>
      </p:sp>
      <p:sp>
        <p:nvSpPr>
          <p:cNvPr id="5" name="Title 4"/>
          <p:cNvSpPr>
            <a:spLocks noGrp="1"/>
          </p:cNvSpPr>
          <p:nvPr>
            <p:ph type="title"/>
          </p:nvPr>
        </p:nvSpPr>
        <p:spPr>
          <a:xfrm>
            <a:off x="1456541" y="87007"/>
            <a:ext cx="6477548" cy="313984"/>
          </a:xfrm>
        </p:spPr>
        <p:txBody>
          <a:bodyPr/>
          <a:lstStyle/>
          <a:p>
            <a:r>
              <a:rPr lang="en-GB" b="1" dirty="0" smtClean="0"/>
              <a:t>Structure</a:t>
            </a:r>
            <a:endParaRPr lang="en-US" b="1" dirty="0"/>
          </a:p>
        </p:txBody>
      </p:sp>
      <p:sp>
        <p:nvSpPr>
          <p:cNvPr id="8" name="Text Placeholder 7"/>
          <p:cNvSpPr>
            <a:spLocks noGrp="1"/>
          </p:cNvSpPr>
          <p:nvPr>
            <p:ph type="body" sz="quarter" idx="11"/>
          </p:nvPr>
        </p:nvSpPr>
        <p:spPr>
          <a:xfrm>
            <a:off x="3347357" y="4276418"/>
            <a:ext cx="4317281" cy="277826"/>
          </a:xfrm>
        </p:spPr>
        <p:txBody>
          <a:bodyPr>
            <a:normAutofit fontScale="62500" lnSpcReduction="20000"/>
          </a:bodyPr>
          <a:lstStyle/>
          <a:p>
            <a:r>
              <a:rPr lang="en-US" dirty="0" smtClean="0"/>
              <a:t> </a:t>
            </a:r>
            <a:endParaRPr lang="en-US" dirty="0"/>
          </a:p>
        </p:txBody>
      </p:sp>
      <p:sp>
        <p:nvSpPr>
          <p:cNvPr id="9" name="Text Placeholder 8"/>
          <p:cNvSpPr>
            <a:spLocks noGrp="1"/>
          </p:cNvSpPr>
          <p:nvPr>
            <p:ph type="body" sz="quarter" idx="12"/>
          </p:nvPr>
        </p:nvSpPr>
        <p:spPr>
          <a:xfrm>
            <a:off x="3347356" y="4554245"/>
            <a:ext cx="4317281" cy="268074"/>
          </a:xfrm>
        </p:spPr>
        <p:txBody>
          <a:bodyPr>
            <a:normAutofit fontScale="55000" lnSpcReduction="20000"/>
          </a:bodyPr>
          <a:lstStyle/>
          <a:p>
            <a:r>
              <a:rPr lang="en-US" dirty="0" smtClean="0"/>
              <a:t> </a:t>
            </a:r>
            <a:endParaRPr lang="en-US" dirty="0"/>
          </a:p>
        </p:txBody>
      </p:sp>
      <p:sp>
        <p:nvSpPr>
          <p:cNvPr id="15" name="Content Placeholder 5"/>
          <p:cNvSpPr txBox="1">
            <a:spLocks/>
          </p:cNvSpPr>
          <p:nvPr/>
        </p:nvSpPr>
        <p:spPr>
          <a:xfrm>
            <a:off x="1523451" y="462536"/>
            <a:ext cx="6010621" cy="3829051"/>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marL="214313" indent="-214313">
              <a:buClr>
                <a:schemeClr val="tx2"/>
              </a:buClr>
              <a:buSzPct val="130000"/>
              <a:buFont typeface="Wingdings" panose="05000000000000000000" pitchFamily="2" charset="2"/>
              <a:buChar char="§"/>
            </a:pPr>
            <a:r>
              <a:rPr lang="en-GB" sz="1500" dirty="0">
                <a:solidFill>
                  <a:schemeClr val="tx1"/>
                </a:solidFill>
              </a:rPr>
              <a:t>Title</a:t>
            </a:r>
          </a:p>
          <a:p>
            <a:pPr marL="214313" indent="-214313">
              <a:buClr>
                <a:schemeClr val="tx2"/>
              </a:buClr>
              <a:buSzPct val="130000"/>
              <a:buFont typeface="Wingdings" panose="05000000000000000000" pitchFamily="2" charset="2"/>
              <a:buChar char="§"/>
            </a:pPr>
            <a:r>
              <a:rPr lang="en-GB" sz="1500" dirty="0">
                <a:solidFill>
                  <a:schemeClr val="tx1"/>
                </a:solidFill>
              </a:rPr>
              <a:t>Abstract </a:t>
            </a:r>
          </a:p>
          <a:p>
            <a:pPr marL="214313" indent="-214313">
              <a:buClr>
                <a:schemeClr val="tx2"/>
              </a:buClr>
              <a:buSzPct val="130000"/>
              <a:buFont typeface="Wingdings" panose="05000000000000000000" pitchFamily="2" charset="2"/>
              <a:buChar char="§"/>
            </a:pPr>
            <a:r>
              <a:rPr lang="en-GB" sz="1500" dirty="0">
                <a:solidFill>
                  <a:schemeClr val="tx1"/>
                </a:solidFill>
              </a:rPr>
              <a:t>Keywords</a:t>
            </a:r>
          </a:p>
          <a:p>
            <a:pPr marL="214313" indent="-214313">
              <a:buClr>
                <a:schemeClr val="tx2"/>
              </a:buClr>
              <a:buSzPct val="130000"/>
              <a:buFont typeface="Wingdings" panose="05000000000000000000" pitchFamily="2" charset="2"/>
              <a:buChar char="§"/>
            </a:pPr>
            <a:endParaRPr lang="en-GB" sz="1500" dirty="0">
              <a:solidFill>
                <a:schemeClr val="tx1"/>
              </a:solidFill>
            </a:endParaRPr>
          </a:p>
          <a:p>
            <a:pPr marL="214313" indent="-214313">
              <a:buClr>
                <a:schemeClr val="tx2"/>
              </a:buClr>
              <a:buSzPct val="130000"/>
              <a:buFont typeface="Wingdings" panose="05000000000000000000" pitchFamily="2" charset="2"/>
              <a:buChar char="§"/>
            </a:pPr>
            <a:endParaRPr lang="en-GB" sz="1500" dirty="0">
              <a:solidFill>
                <a:schemeClr val="tx1"/>
              </a:solidFill>
            </a:endParaRPr>
          </a:p>
          <a:p>
            <a:pPr marL="1414463" lvl="3">
              <a:buClr>
                <a:schemeClr val="tx2"/>
              </a:buClr>
              <a:buSzPct val="130000"/>
              <a:buFont typeface="Wingdings" panose="05000000000000000000" pitchFamily="2" charset="2"/>
              <a:buChar char="§"/>
            </a:pPr>
            <a:r>
              <a:rPr lang="en-GB" sz="1500" dirty="0"/>
              <a:t>Introduction </a:t>
            </a:r>
            <a:endParaRPr lang="en-GB" sz="1500" dirty="0" smtClean="0"/>
          </a:p>
          <a:p>
            <a:pPr marL="1414463" lvl="3">
              <a:buClr>
                <a:schemeClr val="tx2"/>
              </a:buClr>
              <a:buSzPct val="130000"/>
              <a:buFont typeface="Wingdings" panose="05000000000000000000" pitchFamily="2" charset="2"/>
              <a:buChar char="§"/>
            </a:pPr>
            <a:r>
              <a:rPr lang="en-GB" sz="1500" dirty="0" smtClean="0"/>
              <a:t>Literature Review</a:t>
            </a:r>
            <a:endParaRPr lang="en-GB" sz="1500" dirty="0"/>
          </a:p>
          <a:p>
            <a:pPr marL="1414463" lvl="3">
              <a:buClr>
                <a:schemeClr val="tx2"/>
              </a:buClr>
              <a:buSzPct val="130000"/>
              <a:buFont typeface="Wingdings" panose="05000000000000000000" pitchFamily="2" charset="2"/>
              <a:buChar char="§"/>
            </a:pPr>
            <a:r>
              <a:rPr lang="en-GB" sz="1500" dirty="0"/>
              <a:t>Methods </a:t>
            </a:r>
          </a:p>
          <a:p>
            <a:pPr marL="1414463" lvl="3">
              <a:buClr>
                <a:schemeClr val="tx2"/>
              </a:buClr>
              <a:buSzPct val="130000"/>
              <a:buFont typeface="Wingdings" panose="05000000000000000000" pitchFamily="2" charset="2"/>
              <a:buChar char="§"/>
            </a:pPr>
            <a:r>
              <a:rPr lang="en-GB" sz="1500" dirty="0"/>
              <a:t>Results and Discussion</a:t>
            </a:r>
          </a:p>
          <a:p>
            <a:pPr marL="214313" indent="-214313">
              <a:buClr>
                <a:schemeClr val="tx2"/>
              </a:buClr>
              <a:buSzPct val="130000"/>
              <a:buFont typeface="Wingdings" panose="05000000000000000000" pitchFamily="2" charset="2"/>
              <a:buChar char="§"/>
            </a:pPr>
            <a:endParaRPr lang="en-GB" sz="1500" dirty="0">
              <a:solidFill>
                <a:schemeClr val="tx1"/>
              </a:solidFill>
            </a:endParaRPr>
          </a:p>
          <a:p>
            <a:pPr marL="3128963" lvl="8">
              <a:buClr>
                <a:schemeClr val="tx2"/>
              </a:buClr>
              <a:buSzPct val="130000"/>
              <a:buFont typeface="Wingdings" panose="05000000000000000000" pitchFamily="2" charset="2"/>
              <a:buChar char="§"/>
            </a:pPr>
            <a:endParaRPr lang="en-GB" sz="1500" dirty="0"/>
          </a:p>
          <a:p>
            <a:pPr marL="3128963" lvl="8">
              <a:buClr>
                <a:schemeClr val="tx2"/>
              </a:buClr>
              <a:buSzPct val="130000"/>
              <a:buFont typeface="Wingdings" panose="05000000000000000000" pitchFamily="2" charset="2"/>
              <a:buChar char="§"/>
            </a:pPr>
            <a:r>
              <a:rPr lang="en-GB" sz="1500" dirty="0" smtClean="0"/>
              <a:t>Limitation of the Study</a:t>
            </a:r>
          </a:p>
          <a:p>
            <a:pPr marL="3128963" lvl="8">
              <a:buClr>
                <a:schemeClr val="tx2"/>
              </a:buClr>
              <a:buSzPct val="130000"/>
              <a:buFont typeface="Wingdings" panose="05000000000000000000" pitchFamily="2" charset="2"/>
              <a:buChar char="§"/>
            </a:pPr>
            <a:r>
              <a:rPr lang="en-GB" sz="1500" dirty="0" smtClean="0"/>
              <a:t>Conclusion </a:t>
            </a:r>
            <a:endParaRPr lang="en-GB" sz="1500" dirty="0"/>
          </a:p>
          <a:p>
            <a:pPr marL="3128963" lvl="8">
              <a:buClr>
                <a:schemeClr val="tx2"/>
              </a:buClr>
              <a:buSzPct val="130000"/>
              <a:buFont typeface="Wingdings" panose="05000000000000000000" pitchFamily="2" charset="2"/>
              <a:buChar char="§"/>
            </a:pPr>
            <a:r>
              <a:rPr lang="en-GB" sz="1500" dirty="0"/>
              <a:t>Acknowledgements</a:t>
            </a:r>
          </a:p>
          <a:p>
            <a:pPr marL="3128963" lvl="8">
              <a:buClr>
                <a:schemeClr val="tx2"/>
              </a:buClr>
              <a:buSzPct val="130000"/>
              <a:buFont typeface="Wingdings" panose="05000000000000000000" pitchFamily="2" charset="2"/>
              <a:buChar char="§"/>
            </a:pPr>
            <a:r>
              <a:rPr lang="en-GB" sz="1500" dirty="0"/>
              <a:t>References </a:t>
            </a:r>
          </a:p>
          <a:p>
            <a:pPr marL="3128963" lvl="8">
              <a:buClr>
                <a:schemeClr val="tx2"/>
              </a:buClr>
              <a:buSzPct val="130000"/>
              <a:buFont typeface="Wingdings" panose="05000000000000000000" pitchFamily="2" charset="2"/>
              <a:buChar char="§"/>
            </a:pPr>
            <a:r>
              <a:rPr lang="en-GB" sz="1500" dirty="0"/>
              <a:t>Supporting materials</a:t>
            </a:r>
          </a:p>
        </p:txBody>
      </p:sp>
      <p:pic>
        <p:nvPicPr>
          <p:cNvPr id="11" name="Picture 3" descr="X:\elsevier\rachel\campus\WORDMARK\PublishingConnect_WMK_151_RGB.pn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905" y="4805097"/>
            <a:ext cx="1572734" cy="1851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hidden="1"/>
          <p:cNvSpPr txBox="1"/>
          <p:nvPr/>
        </p:nvSpPr>
        <p:spPr>
          <a:xfrm>
            <a:off x="1228045" y="4897658"/>
            <a:ext cx="1383712" cy="207749"/>
          </a:xfrm>
          <a:prstGeom prst="rect">
            <a:avLst/>
          </a:prstGeom>
          <a:noFill/>
        </p:spPr>
        <p:txBody>
          <a:bodyPr wrap="none" rtlCol="0">
            <a:spAutoFit/>
          </a:bodyPr>
          <a:lstStyle/>
          <a:p>
            <a:r>
              <a:rPr lang="en-US" sz="750" dirty="0">
                <a:solidFill>
                  <a:schemeClr val="bg1">
                    <a:lumMod val="50000"/>
                  </a:schemeClr>
                </a:solidFill>
              </a:rPr>
              <a:t>© Reed Elsevier Group PLC</a:t>
            </a:r>
          </a:p>
        </p:txBody>
      </p:sp>
      <p:sp>
        <p:nvSpPr>
          <p:cNvPr id="12" name="TextBox 11"/>
          <p:cNvSpPr txBox="1"/>
          <p:nvPr/>
        </p:nvSpPr>
        <p:spPr>
          <a:xfrm>
            <a:off x="6947854" y="44826"/>
            <a:ext cx="763351" cy="207749"/>
          </a:xfrm>
          <a:prstGeom prst="rect">
            <a:avLst/>
          </a:prstGeom>
          <a:noFill/>
        </p:spPr>
        <p:txBody>
          <a:bodyPr wrap="none" rtlCol="0">
            <a:spAutoFit/>
          </a:bodyPr>
          <a:lstStyle/>
          <a:p>
            <a:r>
              <a:rPr lang="nl-NL" sz="750" dirty="0">
                <a:solidFill>
                  <a:schemeClr val="bg1"/>
                </a:solidFill>
              </a:rPr>
              <a:t>January 2015</a:t>
            </a:r>
            <a:endParaRPr lang="en-US" sz="750"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184" y="293221"/>
            <a:ext cx="1294313" cy="129431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328" y="1553816"/>
            <a:ext cx="1284051" cy="1284051"/>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5116" y="3515278"/>
            <a:ext cx="1122991" cy="11229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8838" y="805523"/>
            <a:ext cx="406168" cy="406168"/>
          </a:xfrm>
          <a:prstGeom prst="rect">
            <a:avLst/>
          </a:prstGeom>
        </p:spPr>
      </p:pic>
      <p:sp>
        <p:nvSpPr>
          <p:cNvPr id="18" name="Content Placeholder 5"/>
          <p:cNvSpPr txBox="1">
            <a:spLocks/>
          </p:cNvSpPr>
          <p:nvPr/>
        </p:nvSpPr>
        <p:spPr>
          <a:xfrm>
            <a:off x="2814184" y="1473933"/>
            <a:ext cx="1823906" cy="292717"/>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a:buClr>
                <a:schemeClr val="tx2"/>
              </a:buClr>
              <a:buSzPct val="130000"/>
            </a:pPr>
            <a:r>
              <a:rPr lang="en-GB" sz="1500" dirty="0">
                <a:solidFill>
                  <a:srgbClr val="FF6600"/>
                </a:solidFill>
              </a:rPr>
              <a:t>Search &amp; find</a:t>
            </a:r>
          </a:p>
        </p:txBody>
      </p:sp>
      <p:sp>
        <p:nvSpPr>
          <p:cNvPr id="20" name="Content Placeholder 5"/>
          <p:cNvSpPr txBox="1">
            <a:spLocks/>
          </p:cNvSpPr>
          <p:nvPr/>
        </p:nvSpPr>
        <p:spPr>
          <a:xfrm>
            <a:off x="5123948" y="2875541"/>
            <a:ext cx="1823906" cy="292717"/>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a:buClr>
                <a:schemeClr val="tx2"/>
              </a:buClr>
              <a:buSzPct val="130000"/>
            </a:pPr>
            <a:r>
              <a:rPr lang="en-GB" sz="1500" dirty="0">
                <a:solidFill>
                  <a:srgbClr val="FF6600"/>
                </a:solidFill>
              </a:rPr>
              <a:t>Tell your story</a:t>
            </a:r>
          </a:p>
        </p:txBody>
      </p:sp>
      <p:sp>
        <p:nvSpPr>
          <p:cNvPr id="21" name="Content Placeholder 5"/>
          <p:cNvSpPr txBox="1">
            <a:spLocks/>
          </p:cNvSpPr>
          <p:nvPr/>
        </p:nvSpPr>
        <p:spPr>
          <a:xfrm>
            <a:off x="6502849" y="4578214"/>
            <a:ext cx="1823906" cy="292717"/>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a:buClr>
                <a:schemeClr val="tx2"/>
              </a:buClr>
              <a:buSzPct val="130000"/>
            </a:pPr>
            <a:r>
              <a:rPr lang="en-GB" sz="1500" dirty="0">
                <a:solidFill>
                  <a:srgbClr val="FF6600"/>
                </a:solidFill>
              </a:rPr>
              <a:t>Provide context</a:t>
            </a:r>
          </a:p>
        </p:txBody>
      </p:sp>
    </p:spTree>
    <p:extLst>
      <p:ext uri="{BB962C8B-B14F-4D97-AF65-F5344CB8AC3E}">
        <p14:creationId xmlns:p14="http://schemas.microsoft.com/office/powerpoint/2010/main" val="1569134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p:cNvSpPr>
            <a:spLocks noGrp="1"/>
          </p:cNvSpPr>
          <p:nvPr>
            <p:ph type="title"/>
          </p:nvPr>
        </p:nvSpPr>
        <p:spPr>
          <a:xfrm>
            <a:off x="1396100" y="314591"/>
            <a:ext cx="6268539" cy="654919"/>
          </a:xfrm>
        </p:spPr>
        <p:txBody>
          <a:bodyPr/>
          <a:lstStyle/>
          <a:p>
            <a:r>
              <a:rPr lang="en-GB" b="1" dirty="0" smtClean="0"/>
              <a:t>How do I choose the right journal?</a:t>
            </a:r>
            <a:endParaRPr lang="en-GB" sz="1350" b="1" dirty="0">
              <a:latin typeface="+mn-lt"/>
              <a:cs typeface="Arial" panose="020B0604020202020204" pitchFamily="34" charset="0"/>
            </a:endParaRPr>
          </a:p>
        </p:txBody>
      </p:sp>
      <p:sp>
        <p:nvSpPr>
          <p:cNvPr id="2" name="Rectangle 1"/>
          <p:cNvSpPr/>
          <p:nvPr/>
        </p:nvSpPr>
        <p:spPr>
          <a:xfrm>
            <a:off x="1363148" y="1093209"/>
            <a:ext cx="6490896" cy="2862322"/>
          </a:xfrm>
          <a:prstGeom prst="rect">
            <a:avLst/>
          </a:prstGeom>
        </p:spPr>
        <p:txBody>
          <a:bodyPr wrap="square">
            <a:spAutoFit/>
          </a:bodyPr>
          <a:lstStyle/>
          <a:p>
            <a:pPr marL="257175" indent="-257175">
              <a:buClr>
                <a:srgbClr val="EEEEEE"/>
              </a:buClr>
              <a:buSzPct val="130000"/>
              <a:buFont typeface="Wingdings" panose="05000000000000000000" pitchFamily="2" charset="2"/>
              <a:buChar char="§"/>
            </a:pPr>
            <a:r>
              <a:rPr lang="en-GB" sz="1500" b="1" dirty="0"/>
              <a:t>Aim to reach </a:t>
            </a:r>
            <a:r>
              <a:rPr lang="en-GB" sz="1500" dirty="0"/>
              <a:t>the intended audience for your work</a:t>
            </a:r>
          </a:p>
          <a:p>
            <a:pPr marL="257175" indent="-257175">
              <a:buClr>
                <a:srgbClr val="EEEEEE"/>
              </a:buClr>
              <a:buSzPct val="130000"/>
              <a:buFont typeface="Wingdings" panose="05000000000000000000" pitchFamily="2" charset="2"/>
              <a:buChar char="§"/>
            </a:pPr>
            <a:r>
              <a:rPr lang="en-GB" sz="1500" dirty="0"/>
              <a:t>Choose only </a:t>
            </a:r>
            <a:r>
              <a:rPr lang="en-GB" sz="1500" b="1" dirty="0"/>
              <a:t>one journal, </a:t>
            </a:r>
            <a:r>
              <a:rPr lang="en-GB" sz="1500" dirty="0"/>
              <a:t>as simultaneous submissions are prohibited</a:t>
            </a:r>
          </a:p>
          <a:p>
            <a:pPr marL="257175" indent="-257175">
              <a:buClr>
                <a:srgbClr val="EEEEEE"/>
              </a:buClr>
              <a:buSzPct val="130000"/>
              <a:buFont typeface="Wingdings" panose="05000000000000000000" pitchFamily="2" charset="2"/>
              <a:buChar char="§"/>
            </a:pPr>
            <a:r>
              <a:rPr lang="en-GB" sz="1500" dirty="0"/>
              <a:t>Supervisor and colleagues can provide good suggestions </a:t>
            </a:r>
          </a:p>
          <a:p>
            <a:pPr marL="257175" indent="-257175">
              <a:buClr>
                <a:srgbClr val="EEEEEE"/>
              </a:buClr>
              <a:buSzPct val="130000"/>
              <a:buFont typeface="Wingdings" panose="05000000000000000000" pitchFamily="2" charset="2"/>
              <a:buChar char="§"/>
            </a:pPr>
            <a:endParaRPr lang="en-GB" sz="1500" dirty="0"/>
          </a:p>
          <a:p>
            <a:pPr marL="257175" indent="-257175">
              <a:buClr>
                <a:srgbClr val="EEEEEE"/>
              </a:buClr>
              <a:buSzPct val="130000"/>
              <a:buFont typeface="Wingdings" panose="05000000000000000000" pitchFamily="2" charset="2"/>
              <a:buChar char="§"/>
            </a:pPr>
            <a:r>
              <a:rPr lang="en-GB" sz="1500" b="1" dirty="0"/>
              <a:t>Investigate your journal shortlist:</a:t>
            </a:r>
          </a:p>
          <a:p>
            <a:pPr marL="600075" lvl="1" indent="-257175">
              <a:buClr>
                <a:srgbClr val="EEEEEE"/>
              </a:buClr>
              <a:buSzPct val="130000"/>
              <a:buFont typeface="Arial" panose="020B0604020202020204" pitchFamily="34" charset="0"/>
              <a:buChar char="&gt;"/>
            </a:pPr>
            <a:r>
              <a:rPr lang="en-GB" sz="1500" dirty="0"/>
              <a:t>Aims &amp; Scope</a:t>
            </a:r>
          </a:p>
          <a:p>
            <a:pPr marL="600075" lvl="1" indent="-257175">
              <a:buClr>
                <a:srgbClr val="EEEEEE"/>
              </a:buClr>
              <a:buSzPct val="130000"/>
              <a:buFont typeface="Arial" panose="020B0604020202020204" pitchFamily="34" charset="0"/>
              <a:buChar char="&gt;"/>
            </a:pPr>
            <a:r>
              <a:rPr lang="en-GB" sz="1500" dirty="0"/>
              <a:t>Types of articles considered</a:t>
            </a:r>
          </a:p>
          <a:p>
            <a:pPr marL="600075" lvl="1" indent="-257175">
              <a:buClr>
                <a:srgbClr val="EEEEEE"/>
              </a:buClr>
              <a:buSzPct val="130000"/>
              <a:buFont typeface="Arial" panose="020B0604020202020204" pitchFamily="34" charset="0"/>
              <a:buChar char="&gt;"/>
            </a:pPr>
            <a:r>
              <a:rPr lang="en-GB" sz="1500" dirty="0"/>
              <a:t>Readership e.g. academic versus practice</a:t>
            </a:r>
          </a:p>
          <a:p>
            <a:pPr marL="600075" lvl="1" indent="-257175">
              <a:buClr>
                <a:srgbClr val="EEEEEE"/>
              </a:buClr>
              <a:buSzPct val="130000"/>
              <a:buFont typeface="Arial" panose="020B0604020202020204" pitchFamily="34" charset="0"/>
              <a:buChar char="&gt;"/>
            </a:pPr>
            <a:r>
              <a:rPr lang="en-GB" sz="1500" dirty="0"/>
              <a:t>Subscription versus Open Access</a:t>
            </a:r>
          </a:p>
          <a:p>
            <a:pPr marL="600075" lvl="1" indent="-257175">
              <a:buClr>
                <a:srgbClr val="EEEEEE"/>
              </a:buClr>
              <a:buSzPct val="130000"/>
              <a:buFont typeface="Arial" panose="020B0604020202020204" pitchFamily="34" charset="0"/>
              <a:buChar char="&gt;"/>
            </a:pPr>
            <a:r>
              <a:rPr lang="en-GB" sz="1500" dirty="0"/>
              <a:t>Speed of publication</a:t>
            </a:r>
          </a:p>
          <a:p>
            <a:pPr marL="600075" lvl="1" indent="-257175">
              <a:buClr>
                <a:srgbClr val="EEEEEE"/>
              </a:buClr>
              <a:buSzPct val="130000"/>
              <a:buFont typeface="Arial" panose="020B0604020202020204" pitchFamily="34" charset="0"/>
              <a:buChar char="&gt;"/>
            </a:pPr>
            <a:r>
              <a:rPr lang="en-GB" sz="1500" dirty="0"/>
              <a:t>Peer review process (single blind, double blind, open)</a:t>
            </a:r>
          </a:p>
          <a:p>
            <a:pPr marL="600075" lvl="1" indent="-257175">
              <a:buClr>
                <a:srgbClr val="EEEEEE"/>
              </a:buClr>
              <a:buSzPct val="130000"/>
              <a:buFont typeface="Arial" panose="020B0604020202020204" pitchFamily="34" charset="0"/>
              <a:buChar char="&gt;"/>
            </a:pPr>
            <a:r>
              <a:rPr lang="en-GB" sz="1500" dirty="0" smtClean="0"/>
              <a:t>Content </a:t>
            </a:r>
            <a:r>
              <a:rPr lang="en-GB" sz="1500" dirty="0"/>
              <a:t>innovation</a:t>
            </a:r>
          </a:p>
        </p:txBody>
      </p:sp>
    </p:spTree>
    <p:extLst>
      <p:ext uri="{BB962C8B-B14F-4D97-AF65-F5344CB8AC3E}">
        <p14:creationId xmlns:p14="http://schemas.microsoft.com/office/powerpoint/2010/main" val="8238320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txBox="1">
            <a:spLocks/>
          </p:cNvSpPr>
          <p:nvPr/>
        </p:nvSpPr>
        <p:spPr>
          <a:xfrm>
            <a:off x="1396098" y="455958"/>
            <a:ext cx="6268539" cy="654919"/>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solidFill>
                  <a:srgbClr val="74B242"/>
                </a:solidFill>
              </a:rPr>
              <a:t>Tools to help you choose the right journal</a:t>
            </a:r>
            <a:endParaRPr lang="en-GB" sz="1800" b="1" dirty="0">
              <a:solidFill>
                <a:srgbClr val="74B242"/>
              </a:solidFill>
              <a:cs typeface="Arial" panose="020B0604020202020204" pitchFamily="34"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942" y="1229261"/>
            <a:ext cx="5607428" cy="3394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92199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331" t="12343" r="16033"/>
          <a:stretch/>
        </p:blipFill>
        <p:spPr>
          <a:xfrm>
            <a:off x="1552847" y="2072833"/>
            <a:ext cx="3486150" cy="2503184"/>
          </a:xfrm>
          <a:prstGeom prst="rect">
            <a:avLst/>
          </a:prstGeom>
          <a:ln>
            <a:solidFill>
              <a:schemeClr val="accent6"/>
            </a:solidFill>
          </a:ln>
        </p:spPr>
      </p:pic>
      <p:sp>
        <p:nvSpPr>
          <p:cNvPr id="5" name="Title 4"/>
          <p:cNvSpPr>
            <a:spLocks noGrp="1"/>
          </p:cNvSpPr>
          <p:nvPr>
            <p:ph type="title"/>
          </p:nvPr>
        </p:nvSpPr>
        <p:spPr>
          <a:xfrm>
            <a:off x="1344664" y="528903"/>
            <a:ext cx="4317281" cy="313984"/>
          </a:xfrm>
        </p:spPr>
        <p:txBody>
          <a:bodyPr/>
          <a:lstStyle/>
          <a:p>
            <a:r>
              <a:rPr lang="en-GB" b="1" dirty="0" smtClean="0"/>
              <a:t>The Guide for Authors </a:t>
            </a:r>
            <a:endParaRPr lang="en-US" sz="1350" b="1" dirty="0"/>
          </a:p>
        </p:txBody>
      </p:sp>
      <p:sp>
        <p:nvSpPr>
          <p:cNvPr id="8"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19" name="Content Placeholder 5"/>
          <p:cNvSpPr txBox="1">
            <a:spLocks/>
          </p:cNvSpPr>
          <p:nvPr/>
        </p:nvSpPr>
        <p:spPr>
          <a:xfrm>
            <a:off x="1344665" y="1024665"/>
            <a:ext cx="6319974" cy="3784102"/>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marL="214313" indent="-214313">
              <a:buClr>
                <a:srgbClr val="EEEEEE"/>
              </a:buClr>
              <a:buSzPct val="130000"/>
              <a:buFont typeface="Wingdings" panose="05000000000000000000" pitchFamily="2" charset="2"/>
              <a:buChar char="§"/>
            </a:pPr>
            <a:r>
              <a:rPr lang="en-GB" sz="1500" dirty="0">
                <a:solidFill>
                  <a:srgbClr val="000000"/>
                </a:solidFill>
              </a:rPr>
              <a:t>Find it on the journal homepage of the publisher, </a:t>
            </a:r>
            <a:r>
              <a:rPr lang="en-GB" sz="1500" i="1" dirty="0">
                <a:solidFill>
                  <a:srgbClr val="000000"/>
                </a:solidFill>
              </a:rPr>
              <a:t>e.g.</a:t>
            </a:r>
            <a:r>
              <a:rPr lang="en-GB" sz="1500" dirty="0">
                <a:solidFill>
                  <a:srgbClr val="000000"/>
                </a:solidFill>
              </a:rPr>
              <a:t> </a:t>
            </a:r>
            <a:r>
              <a:rPr lang="en-GB" sz="1500" b="1" dirty="0">
                <a:solidFill>
                  <a:srgbClr val="000000"/>
                </a:solidFill>
              </a:rPr>
              <a:t>Elsevier.com</a:t>
            </a:r>
          </a:p>
          <a:p>
            <a:pPr marL="214313" indent="-214313">
              <a:buClr>
                <a:srgbClr val="EEEEEE"/>
              </a:buClr>
              <a:buSzPct val="130000"/>
              <a:buFont typeface="Wingdings" panose="05000000000000000000" pitchFamily="2" charset="2"/>
              <a:buChar char="§"/>
            </a:pPr>
            <a:r>
              <a:rPr lang="en-GB" sz="1500" dirty="0">
                <a:solidFill>
                  <a:srgbClr val="000000"/>
                </a:solidFill>
              </a:rPr>
              <a:t>Keep to the Guide for Authors in your manuscript</a:t>
            </a:r>
          </a:p>
          <a:p>
            <a:pPr marL="214313" indent="-214313">
              <a:buClr>
                <a:srgbClr val="EEEEEE"/>
              </a:buClr>
              <a:buSzPct val="130000"/>
              <a:buFont typeface="Wingdings" panose="05000000000000000000" pitchFamily="2" charset="2"/>
              <a:buChar char="§"/>
            </a:pPr>
            <a:r>
              <a:rPr lang="en-GB" sz="1500" dirty="0">
                <a:solidFill>
                  <a:srgbClr val="000000"/>
                </a:solidFill>
              </a:rPr>
              <a:t>It will save your time</a:t>
            </a:r>
          </a:p>
        </p:txBody>
      </p:sp>
      <p:cxnSp>
        <p:nvCxnSpPr>
          <p:cNvPr id="15" name="Straight Arrow Connector 14"/>
          <p:cNvCxnSpPr/>
          <p:nvPr/>
        </p:nvCxnSpPr>
        <p:spPr>
          <a:xfrm>
            <a:off x="2648052" y="3344140"/>
            <a:ext cx="2830496" cy="0"/>
          </a:xfrm>
          <a:prstGeom prst="straightConnector1">
            <a:avLst/>
          </a:prstGeom>
          <a:ln>
            <a:solidFill>
              <a:schemeClr val="tx2"/>
            </a:solidFill>
            <a:tailEnd type="arrow"/>
          </a:ln>
          <a:effectLst>
            <a:outerShdw dist="12700" dir="5400000" algn="t"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sp>
        <p:nvSpPr>
          <p:cNvPr id="17" name="Rounded Rectangle 16"/>
          <p:cNvSpPr/>
          <p:nvPr/>
        </p:nvSpPr>
        <p:spPr>
          <a:xfrm>
            <a:off x="5478548" y="4249994"/>
            <a:ext cx="2237526" cy="382028"/>
          </a:xfrm>
          <a:prstGeom prst="roundRect">
            <a:avLst/>
          </a:prstGeom>
          <a:solidFill>
            <a:schemeClr val="bg1"/>
          </a:solidFill>
          <a:ln>
            <a:solidFill>
              <a:srgbClr val="FF82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500" dirty="0">
                <a:solidFill>
                  <a:srgbClr val="53565A"/>
                </a:solidFill>
              </a:rPr>
              <a:t>Reference Simplification</a:t>
            </a:r>
          </a:p>
        </p:txBody>
      </p:sp>
      <p:sp>
        <p:nvSpPr>
          <p:cNvPr id="18" name="Rounded Rectangle 17"/>
          <p:cNvSpPr/>
          <p:nvPr/>
        </p:nvSpPr>
        <p:spPr>
          <a:xfrm>
            <a:off x="5478548" y="3807223"/>
            <a:ext cx="2237526" cy="374768"/>
          </a:xfrm>
          <a:prstGeom prst="roundRect">
            <a:avLst/>
          </a:prstGeom>
          <a:solidFill>
            <a:schemeClr val="bg1"/>
          </a:solidFill>
          <a:ln>
            <a:solidFill>
              <a:srgbClr val="FF82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500" dirty="0">
                <a:solidFill>
                  <a:srgbClr val="53565A"/>
                </a:solidFill>
              </a:rPr>
              <a:t>Your Paper, Your Way</a:t>
            </a:r>
          </a:p>
        </p:txBody>
      </p:sp>
      <p:pic>
        <p:nvPicPr>
          <p:cNvPr id="16" name="Picture 15"/>
          <p:cNvPicPr>
            <a:picLocks noChangeAspect="1"/>
          </p:cNvPicPr>
          <p:nvPr/>
        </p:nvPicPr>
        <p:blipFill rotWithShape="1">
          <a:blip r:embed="rId3"/>
          <a:srcRect l="15331" t="52829" r="62639" b="38666"/>
          <a:stretch/>
        </p:blipFill>
        <p:spPr>
          <a:xfrm>
            <a:off x="5455688" y="3116504"/>
            <a:ext cx="2260386" cy="490670"/>
          </a:xfrm>
          <a:prstGeom prst="rect">
            <a:avLst/>
          </a:prstGeom>
        </p:spPr>
      </p:pic>
    </p:spTree>
    <p:extLst>
      <p:ext uri="{BB962C8B-B14F-4D97-AF65-F5344CB8AC3E}">
        <p14:creationId xmlns:p14="http://schemas.microsoft.com/office/powerpoint/2010/main" val="18327602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Submitting Your Paper</a:t>
            </a:r>
            <a:r>
              <a:rPr lang="en-US" sz="4000" dirty="0"/>
              <a:t/>
            </a:r>
            <a:br>
              <a:rPr lang="en-US" sz="4000" dirty="0"/>
            </a:br>
            <a:endParaRPr lang="en-GB" dirty="0"/>
          </a:p>
        </p:txBody>
      </p:sp>
    </p:spTree>
    <p:extLst>
      <p:ext uri="{BB962C8B-B14F-4D97-AF65-F5344CB8AC3E}">
        <p14:creationId xmlns:p14="http://schemas.microsoft.com/office/powerpoint/2010/main" val="3501267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4"/>
          <p:cNvSpPr txBox="1">
            <a:spLocks noChangeArrowheads="1"/>
          </p:cNvSpPr>
          <p:nvPr/>
        </p:nvSpPr>
        <p:spPr bwMode="auto">
          <a:xfrm>
            <a:off x="1439652" y="1221600"/>
            <a:ext cx="6426714" cy="900246"/>
          </a:xfrm>
          <a:prstGeom prst="rect">
            <a:avLst/>
          </a:prstGeom>
          <a:noFill/>
          <a:ln w="28575">
            <a:noFill/>
            <a:miter lim="800000"/>
            <a:headEnd/>
            <a:tailEnd/>
          </a:ln>
        </p:spPr>
        <p:txBody>
          <a:bodyPr wrap="square">
            <a:spAutoFit/>
          </a:bodyPr>
          <a:lstStyle/>
          <a:p>
            <a:pPr marL="254794" indent="-254794">
              <a:buClr>
                <a:srgbClr val="5D9A3C"/>
              </a:buClr>
            </a:pPr>
            <a:endParaRPr lang="en-US" altLang="zh-CN" sz="2100" dirty="0">
              <a:solidFill>
                <a:srgbClr val="07779D"/>
              </a:solidFill>
              <a:latin typeface="Arial" pitchFamily="34" charset="0"/>
              <a:ea typeface="宋体" pitchFamily="2" charset="-122"/>
              <a:cs typeface="Arial" pitchFamily="34" charset="0"/>
            </a:endParaRPr>
          </a:p>
          <a:p>
            <a:pPr>
              <a:spcBef>
                <a:spcPct val="50000"/>
              </a:spcBef>
            </a:pPr>
            <a:endParaRPr lang="en-GB" sz="2100" b="1" u="sng" dirty="0">
              <a:solidFill>
                <a:srgbClr val="07779D"/>
              </a:solidFill>
              <a:latin typeface="Arial" pitchFamily="34" charset="0"/>
              <a:cs typeface="Arial" pitchFamily="34" charset="0"/>
            </a:endParaRPr>
          </a:p>
        </p:txBody>
      </p:sp>
      <p:pic>
        <p:nvPicPr>
          <p:cNvPr id="7" name="Picture 3"/>
          <p:cNvPicPr>
            <a:picLocks noChangeAspect="1" noChangeArrowheads="1"/>
          </p:cNvPicPr>
          <p:nvPr/>
        </p:nvPicPr>
        <p:blipFill>
          <a:blip r:embed="rId3" cstate="print"/>
          <a:srcRect/>
          <a:stretch>
            <a:fillRect/>
          </a:stretch>
        </p:blipFill>
        <p:spPr bwMode="auto">
          <a:xfrm>
            <a:off x="1431653" y="1221600"/>
            <a:ext cx="6318702" cy="2376264"/>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GB" dirty="0" smtClean="0"/>
              <a:t>Revise before submission</a:t>
            </a:r>
            <a:endParaRPr lang="en-US" dirty="0"/>
          </a:p>
        </p:txBody>
      </p:sp>
    </p:spTree>
    <p:extLst>
      <p:ext uri="{BB962C8B-B14F-4D97-AF65-F5344CB8AC3E}">
        <p14:creationId xmlns:p14="http://schemas.microsoft.com/office/powerpoint/2010/main" val="3380526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5"/>
          <p:cNvSpPr>
            <a:spLocks noGrp="1"/>
          </p:cNvSpPr>
          <p:nvPr>
            <p:ph idx="1"/>
          </p:nvPr>
        </p:nvSpPr>
        <p:spPr>
          <a:xfrm>
            <a:off x="1396100" y="1155352"/>
            <a:ext cx="6268539" cy="3301202"/>
          </a:xfrm>
        </p:spPr>
        <p:txBody>
          <a:bodyPr>
            <a:normAutofit/>
          </a:bodyPr>
          <a:lstStyle/>
          <a:p>
            <a:pPr marL="257175" indent="-257175">
              <a:buClr>
                <a:schemeClr val="tx2"/>
              </a:buClr>
              <a:buSzPct val="130000"/>
              <a:buFont typeface="Wingdings" panose="05000000000000000000" pitchFamily="2" charset="2"/>
              <a:buChar char="§"/>
            </a:pPr>
            <a:r>
              <a:rPr lang="en-GB" dirty="0" smtClean="0"/>
              <a:t>Your chance to </a:t>
            </a:r>
            <a:r>
              <a:rPr lang="en-GB" b="1" dirty="0" smtClean="0"/>
              <a:t>speak directly to the editors</a:t>
            </a:r>
          </a:p>
          <a:p>
            <a:pPr marL="257175" indent="-257175">
              <a:buClr>
                <a:schemeClr val="tx2"/>
              </a:buClr>
              <a:buSzPct val="130000"/>
              <a:buFont typeface="Wingdings" panose="05000000000000000000" pitchFamily="2" charset="2"/>
              <a:buChar char="§"/>
            </a:pPr>
            <a:r>
              <a:rPr lang="en-GB" dirty="0" smtClean="0"/>
              <a:t>Explain </a:t>
            </a:r>
            <a:r>
              <a:rPr lang="en-GB" b="1" dirty="0" smtClean="0"/>
              <a:t>the main findings and motivation</a:t>
            </a:r>
          </a:p>
          <a:p>
            <a:pPr marL="257175" indent="-257175">
              <a:buClr>
                <a:schemeClr val="tx2"/>
              </a:buClr>
              <a:buSzPct val="130000"/>
              <a:buFont typeface="Wingdings" panose="05000000000000000000" pitchFamily="2" charset="2"/>
              <a:buChar char="§"/>
            </a:pPr>
            <a:r>
              <a:rPr lang="en-GB" dirty="0" smtClean="0"/>
              <a:t>Highlight </a:t>
            </a:r>
            <a:r>
              <a:rPr lang="en-GB" b="1" dirty="0" smtClean="0"/>
              <a:t>novelty and significance </a:t>
            </a:r>
            <a:r>
              <a:rPr lang="en-GB" dirty="0" smtClean="0"/>
              <a:t>of results</a:t>
            </a:r>
          </a:p>
          <a:p>
            <a:pPr marL="257175" indent="-257175">
              <a:buClr>
                <a:schemeClr val="tx2"/>
              </a:buClr>
              <a:buSzPct val="130000"/>
              <a:buFont typeface="Wingdings" panose="05000000000000000000" pitchFamily="2" charset="2"/>
              <a:buChar char="§"/>
            </a:pPr>
            <a:r>
              <a:rPr lang="en-GB" dirty="0" smtClean="0"/>
              <a:t>State final approval of all co-authors</a:t>
            </a:r>
          </a:p>
          <a:p>
            <a:pPr marL="257175" indent="-257175">
              <a:buClr>
                <a:schemeClr val="tx2"/>
              </a:buClr>
              <a:buSzPct val="130000"/>
              <a:buFont typeface="Wingdings" panose="05000000000000000000" pitchFamily="2" charset="2"/>
              <a:buChar char="§"/>
            </a:pPr>
            <a:r>
              <a:rPr lang="en-GB" dirty="0" smtClean="0"/>
              <a:t>State prior reviews, revisions, etc.</a:t>
            </a:r>
          </a:p>
          <a:p>
            <a:pPr marL="257175" indent="-257175">
              <a:buClr>
                <a:schemeClr val="tx2"/>
              </a:buClr>
              <a:buSzPct val="130000"/>
              <a:buFont typeface="Wingdings" panose="05000000000000000000" pitchFamily="2" charset="2"/>
              <a:buChar char="§"/>
            </a:pPr>
            <a:r>
              <a:rPr lang="en-GB" dirty="0" smtClean="0"/>
              <a:t>State any conflicts of interest</a:t>
            </a:r>
            <a:endParaRPr lang="en-GB" dirty="0"/>
          </a:p>
        </p:txBody>
      </p:sp>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26"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10" name="TextBox 9"/>
          <p:cNvSpPr txBox="1"/>
          <p:nvPr/>
        </p:nvSpPr>
        <p:spPr>
          <a:xfrm>
            <a:off x="6947854" y="44826"/>
            <a:ext cx="689612" cy="207749"/>
          </a:xfrm>
          <a:prstGeom prst="rect">
            <a:avLst/>
          </a:prstGeom>
          <a:noFill/>
        </p:spPr>
        <p:txBody>
          <a:bodyPr wrap="none" rtlCol="0">
            <a:spAutoFit/>
          </a:bodyPr>
          <a:lstStyle/>
          <a:p>
            <a:pPr defTabSz="342900"/>
            <a:r>
              <a:rPr lang="nl-NL" sz="750" dirty="0">
                <a:solidFill>
                  <a:prstClr val="white"/>
                </a:solidFill>
              </a:rPr>
              <a:t>March 2015</a:t>
            </a:r>
            <a:endParaRPr lang="en-US" sz="750" dirty="0">
              <a:solidFill>
                <a:prstClr val="white"/>
              </a:solidFill>
            </a:endParaRPr>
          </a:p>
        </p:txBody>
      </p:sp>
      <p:sp>
        <p:nvSpPr>
          <p:cNvPr id="2" name="Title 1"/>
          <p:cNvSpPr>
            <a:spLocks noGrp="1"/>
          </p:cNvSpPr>
          <p:nvPr>
            <p:ph type="title"/>
          </p:nvPr>
        </p:nvSpPr>
        <p:spPr/>
        <p:txBody>
          <a:bodyPr/>
          <a:lstStyle/>
          <a:p>
            <a:r>
              <a:rPr lang="en-GB" b="1" dirty="0" smtClean="0"/>
              <a:t>Covering letter</a:t>
            </a:r>
            <a:endParaRPr lang="en-US" b="1" dirty="0"/>
          </a:p>
        </p:txBody>
      </p:sp>
    </p:spTree>
    <p:extLst>
      <p:ext uri="{BB962C8B-B14F-4D97-AF65-F5344CB8AC3E}">
        <p14:creationId xmlns:p14="http://schemas.microsoft.com/office/powerpoint/2010/main" val="15429079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Aft>
                <a:spcPts val="450"/>
              </a:spcAft>
            </a:pPr>
            <a:r>
              <a:rPr lang="en-GB" b="1" dirty="0"/>
              <a:t>Peer-review &amp; responding to reviewers</a:t>
            </a:r>
            <a:endParaRPr lang="en-US" sz="2800" dirty="0"/>
          </a:p>
        </p:txBody>
      </p:sp>
    </p:spTree>
    <p:extLst>
      <p:ext uri="{BB962C8B-B14F-4D97-AF65-F5344CB8AC3E}">
        <p14:creationId xmlns:p14="http://schemas.microsoft.com/office/powerpoint/2010/main" val="3422943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5"/>
          <p:cNvSpPr>
            <a:spLocks noGrp="1"/>
          </p:cNvSpPr>
          <p:nvPr>
            <p:ph idx="1"/>
          </p:nvPr>
        </p:nvSpPr>
        <p:spPr>
          <a:xfrm>
            <a:off x="1396100" y="836839"/>
            <a:ext cx="6415489" cy="3911510"/>
          </a:xfrm>
        </p:spPr>
        <p:txBody>
          <a:bodyPr>
            <a:normAutofit/>
          </a:bodyPr>
          <a:lstStyle/>
          <a:p>
            <a:pPr>
              <a:buClr>
                <a:schemeClr val="tx2"/>
              </a:buClr>
              <a:buSzPct val="130000"/>
            </a:pPr>
            <a:endParaRPr lang="en-GB" dirty="0"/>
          </a:p>
          <a:p>
            <a:pPr marL="257175" indent="-257175">
              <a:buClr>
                <a:schemeClr val="tx2"/>
              </a:buClr>
              <a:buSzPct val="130000"/>
              <a:buFont typeface="Wingdings" panose="05000000000000000000" pitchFamily="2" charset="2"/>
              <a:buChar char="§"/>
            </a:pPr>
            <a:r>
              <a:rPr lang="en-GB" dirty="0"/>
              <a:t>Helps to determine the </a:t>
            </a:r>
            <a:r>
              <a:rPr lang="en-GB" b="1" dirty="0"/>
              <a:t>quality, validity, significance, and originality of research</a:t>
            </a:r>
          </a:p>
          <a:p>
            <a:pPr marL="257175" indent="-257175">
              <a:buClr>
                <a:schemeClr val="tx2"/>
              </a:buClr>
              <a:buSzPct val="130000"/>
              <a:buFont typeface="Wingdings" panose="05000000000000000000" pitchFamily="2" charset="2"/>
              <a:buChar char="§"/>
            </a:pPr>
            <a:r>
              <a:rPr lang="en-GB" dirty="0"/>
              <a:t>Helps to </a:t>
            </a:r>
            <a:r>
              <a:rPr lang="en-GB" b="1" dirty="0"/>
              <a:t>improve the quality of papers </a:t>
            </a:r>
          </a:p>
          <a:p>
            <a:pPr marL="257175" indent="-257175">
              <a:buClr>
                <a:schemeClr val="tx2"/>
              </a:buClr>
              <a:buSzPct val="130000"/>
              <a:buFont typeface="Wingdings" panose="05000000000000000000" pitchFamily="2" charset="2"/>
              <a:buChar char="§"/>
            </a:pPr>
            <a:r>
              <a:rPr lang="en-GB" dirty="0"/>
              <a:t>Publishers are outside the </a:t>
            </a:r>
            <a:r>
              <a:rPr lang="en-GB" b="1" dirty="0"/>
              <a:t>academic process and are not prone to prejudice or </a:t>
            </a:r>
            <a:r>
              <a:rPr lang="en-GB" b="1" dirty="0" smtClean="0"/>
              <a:t>favour</a:t>
            </a:r>
            <a:endParaRPr lang="en-GB" b="1" dirty="0"/>
          </a:p>
        </p:txBody>
      </p:sp>
      <p:sp>
        <p:nvSpPr>
          <p:cNvPr id="8"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40" name="Title 4"/>
          <p:cNvSpPr txBox="1">
            <a:spLocks/>
          </p:cNvSpPr>
          <p:nvPr/>
        </p:nvSpPr>
        <p:spPr>
          <a:xfrm>
            <a:off x="1396099" y="528903"/>
            <a:ext cx="3827411"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Peer review</a:t>
            </a:r>
          </a:p>
        </p:txBody>
      </p:sp>
      <p:pic>
        <p:nvPicPr>
          <p:cNvPr id="10" name="Picture 3" descr="X:\elsevier\rachel\campus\WORDMARK\PublishingConnect_WMK_151_RGB.pn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905" y="4805097"/>
            <a:ext cx="1572734" cy="18512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hidden="1"/>
          <p:cNvSpPr txBox="1"/>
          <p:nvPr/>
        </p:nvSpPr>
        <p:spPr>
          <a:xfrm>
            <a:off x="1228045" y="4897658"/>
            <a:ext cx="1383712" cy="207749"/>
          </a:xfrm>
          <a:prstGeom prst="rect">
            <a:avLst/>
          </a:prstGeom>
          <a:noFill/>
        </p:spPr>
        <p:txBody>
          <a:bodyPr wrap="none" rtlCol="0">
            <a:spAutoFit/>
          </a:bodyPr>
          <a:lstStyle/>
          <a:p>
            <a:r>
              <a:rPr lang="en-US" sz="750" dirty="0">
                <a:solidFill>
                  <a:schemeClr val="bg1">
                    <a:lumMod val="50000"/>
                  </a:schemeClr>
                </a:solidFill>
              </a:rPr>
              <a:t>© Reed Elsevier Group PLC</a:t>
            </a:r>
          </a:p>
        </p:txBody>
      </p:sp>
      <p:sp>
        <p:nvSpPr>
          <p:cNvPr id="15" name="TextBox 14"/>
          <p:cNvSpPr txBox="1"/>
          <p:nvPr/>
        </p:nvSpPr>
        <p:spPr>
          <a:xfrm>
            <a:off x="6947854" y="44826"/>
            <a:ext cx="763351" cy="207749"/>
          </a:xfrm>
          <a:prstGeom prst="rect">
            <a:avLst/>
          </a:prstGeom>
          <a:noFill/>
        </p:spPr>
        <p:txBody>
          <a:bodyPr wrap="none" rtlCol="0">
            <a:spAutoFit/>
          </a:bodyPr>
          <a:lstStyle/>
          <a:p>
            <a:r>
              <a:rPr lang="nl-NL" sz="750" dirty="0">
                <a:solidFill>
                  <a:schemeClr val="bg1"/>
                </a:solidFill>
              </a:rPr>
              <a:t>January 2015</a:t>
            </a:r>
            <a:endParaRPr lang="en-US" sz="750" dirty="0">
              <a:solidFill>
                <a:schemeClr val="bg1"/>
              </a:solidFill>
            </a:endParaRPr>
          </a:p>
        </p:txBody>
      </p:sp>
    </p:spTree>
    <p:extLst>
      <p:ext uri="{BB962C8B-B14F-4D97-AF65-F5344CB8AC3E}">
        <p14:creationId xmlns:p14="http://schemas.microsoft.com/office/powerpoint/2010/main" val="865693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C:\Documents and Settings\jamesc\My Documents\Training Plans\2009 Training Plan\Pictures\PeerReview.jpg"/>
          <p:cNvPicPr>
            <a:picLocks noChangeAspect="1" noChangeArrowheads="1"/>
          </p:cNvPicPr>
          <p:nvPr/>
        </p:nvPicPr>
        <p:blipFill rotWithShape="1">
          <a:blip r:embed="rId3" cstate="print"/>
          <a:srcRect l="323" t="-802" r="216" b="19180"/>
          <a:stretch/>
        </p:blipFill>
        <p:spPr bwMode="auto">
          <a:xfrm>
            <a:off x="2352513" y="1157633"/>
            <a:ext cx="4445511" cy="29475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2694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0"/>
          <p:cNvGraphicFramePr>
            <a:graphicFrameLocks noChangeAspect="1"/>
          </p:cNvGraphicFramePr>
          <p:nvPr/>
        </p:nvGraphicFramePr>
        <p:xfrm>
          <a:off x="2087724" y="971550"/>
          <a:ext cx="5346594" cy="3976464"/>
        </p:xfrm>
        <a:graphic>
          <a:graphicData uri="http://schemas.openxmlformats.org/presentationml/2006/ole">
            <mc:AlternateContent xmlns:mc="http://schemas.openxmlformats.org/markup-compatibility/2006">
              <mc:Choice xmlns:v="urn:schemas-microsoft-com:vml" Requires="v">
                <p:oleObj spid="_x0000_s1083" name="Visio" r:id="rId4" imgW="7114946" imgH="6331915" progId="Visio.Drawing.11">
                  <p:embed/>
                </p:oleObj>
              </mc:Choice>
              <mc:Fallback>
                <p:oleObj name="Visio" r:id="rId4" imgW="7114946" imgH="633191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724" y="971550"/>
                        <a:ext cx="5346594" cy="39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fontScale="90000"/>
          </a:bodyPr>
          <a:lstStyle/>
          <a:p>
            <a:r>
              <a:rPr lang="en-GB" dirty="0" smtClean="0"/>
              <a:t>What actually happens</a:t>
            </a:r>
            <a:endParaRPr lang="en-US" dirty="0"/>
          </a:p>
        </p:txBody>
      </p:sp>
    </p:spTree>
    <p:extLst>
      <p:ext uri="{BB962C8B-B14F-4D97-AF65-F5344CB8AC3E}">
        <p14:creationId xmlns:p14="http://schemas.microsoft.com/office/powerpoint/2010/main" val="1509506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194"/>
          <a:stretch/>
        </p:blipFill>
        <p:spPr>
          <a:xfrm>
            <a:off x="4872037" y="-270662"/>
            <a:ext cx="3128963" cy="4614597"/>
          </a:xfrm>
          <a:prstGeom prst="rect">
            <a:avLst/>
          </a:prstGeom>
        </p:spPr>
      </p:pic>
      <p:sp>
        <p:nvSpPr>
          <p:cNvPr id="23" name="Content Placeholder 5"/>
          <p:cNvSpPr>
            <a:spLocks noGrp="1"/>
          </p:cNvSpPr>
          <p:nvPr>
            <p:ph idx="1"/>
          </p:nvPr>
        </p:nvSpPr>
        <p:spPr>
          <a:xfrm>
            <a:off x="975771" y="1127733"/>
            <a:ext cx="6268538" cy="2220151"/>
          </a:xfrm>
        </p:spPr>
        <p:txBody>
          <a:bodyPr>
            <a:normAutofit/>
          </a:bodyPr>
          <a:lstStyle/>
          <a:p>
            <a:pPr marL="257175" lvl="1" indent="-257175">
              <a:buClr>
                <a:schemeClr val="tx2"/>
              </a:buClr>
              <a:buSzPct val="130000"/>
              <a:buFont typeface="Wingdings" panose="05000000000000000000" pitchFamily="2" charset="2"/>
              <a:buChar char="§"/>
            </a:pPr>
            <a:r>
              <a:rPr lang="en-GB" altLang="zh-CN" sz="1500" dirty="0">
                <a:solidFill>
                  <a:schemeClr val="tx1"/>
                </a:solidFill>
              </a:rPr>
              <a:t>Should </a:t>
            </a:r>
            <a:r>
              <a:rPr lang="en-GB" altLang="zh-CN" sz="1500" b="1" dirty="0">
                <a:solidFill>
                  <a:schemeClr val="tx1"/>
                </a:solidFill>
              </a:rPr>
              <a:t>identify the main issue </a:t>
            </a:r>
            <a:r>
              <a:rPr lang="en-GB" altLang="zh-CN" sz="1500" dirty="0">
                <a:solidFill>
                  <a:schemeClr val="tx1"/>
                </a:solidFill>
              </a:rPr>
              <a:t>of the paper</a:t>
            </a:r>
          </a:p>
          <a:p>
            <a:pPr marL="257175" lvl="1" indent="-257175">
              <a:buClr>
                <a:schemeClr val="tx2"/>
              </a:buClr>
              <a:buSzPct val="130000"/>
              <a:buFont typeface="Wingdings" panose="05000000000000000000" pitchFamily="2" charset="2"/>
              <a:buChar char="§"/>
            </a:pPr>
            <a:r>
              <a:rPr lang="en-GB" sz="1500" dirty="0">
                <a:solidFill>
                  <a:schemeClr val="tx1"/>
                </a:solidFill>
              </a:rPr>
              <a:t>Should be </a:t>
            </a:r>
            <a:r>
              <a:rPr lang="en-GB" sz="1500" b="1" dirty="0">
                <a:solidFill>
                  <a:schemeClr val="tx1"/>
                </a:solidFill>
              </a:rPr>
              <a:t>concise</a:t>
            </a:r>
          </a:p>
          <a:p>
            <a:pPr marL="257175" lvl="1" indent="-257175">
              <a:buClr>
                <a:schemeClr val="tx2"/>
              </a:buClr>
              <a:buSzPct val="130000"/>
              <a:buFont typeface="Wingdings" panose="05000000000000000000" pitchFamily="2" charset="2"/>
              <a:buChar char="§"/>
            </a:pPr>
            <a:r>
              <a:rPr lang="en-GB" altLang="zh-CN" sz="1500" dirty="0">
                <a:solidFill>
                  <a:schemeClr val="tx1"/>
                </a:solidFill>
              </a:rPr>
              <a:t>But also </a:t>
            </a:r>
            <a:r>
              <a:rPr lang="en-GB" altLang="zh-CN" sz="1500" b="1" dirty="0">
                <a:solidFill>
                  <a:schemeClr val="tx1"/>
                </a:solidFill>
              </a:rPr>
              <a:t>accurate, unambiguous, specific, and complete</a:t>
            </a:r>
          </a:p>
          <a:p>
            <a:pPr marL="257175" lvl="1" indent="-257175">
              <a:buClr>
                <a:schemeClr val="tx2"/>
              </a:buClr>
              <a:buSzPct val="130000"/>
              <a:buFont typeface="Wingdings" panose="05000000000000000000" pitchFamily="2" charset="2"/>
              <a:buChar char="§"/>
            </a:pPr>
            <a:r>
              <a:rPr lang="en-GB" altLang="zh-CN" sz="1500" dirty="0">
                <a:solidFill>
                  <a:schemeClr val="tx1"/>
                </a:solidFill>
              </a:rPr>
              <a:t>Should use </a:t>
            </a:r>
            <a:r>
              <a:rPr lang="en-GB" altLang="zh-CN" sz="1500" b="1" dirty="0">
                <a:solidFill>
                  <a:schemeClr val="tx1"/>
                </a:solidFill>
              </a:rPr>
              <a:t>professional language and avoid rarely-used abbreviations</a:t>
            </a:r>
          </a:p>
          <a:p>
            <a:pPr marL="257175" lvl="1" indent="-257175">
              <a:buClr>
                <a:schemeClr val="tx2"/>
              </a:buClr>
              <a:buSzPct val="130000"/>
              <a:buFont typeface="Wingdings" panose="05000000000000000000" pitchFamily="2" charset="2"/>
              <a:buChar char="§"/>
            </a:pPr>
            <a:r>
              <a:rPr lang="en-GB" altLang="zh-CN" sz="1500" dirty="0">
                <a:solidFill>
                  <a:schemeClr val="tx1"/>
                </a:solidFill>
              </a:rPr>
              <a:t>Will </a:t>
            </a:r>
            <a:r>
              <a:rPr lang="en-GB" altLang="zh-CN" sz="1500" b="1" dirty="0">
                <a:solidFill>
                  <a:schemeClr val="tx1"/>
                </a:solidFill>
              </a:rPr>
              <a:t>attract readers </a:t>
            </a:r>
            <a:r>
              <a:rPr lang="en-GB" altLang="zh-CN" sz="1500" dirty="0">
                <a:solidFill>
                  <a:schemeClr val="tx1"/>
                </a:solidFill>
              </a:rPr>
              <a:t>-  short, catchy titles are often better cited</a:t>
            </a:r>
          </a:p>
          <a:p>
            <a:pPr>
              <a:buClr>
                <a:schemeClr val="tx2"/>
              </a:buClr>
              <a:buSzPct val="130000"/>
            </a:pPr>
            <a:endParaRPr lang="en-GB" sz="600" dirty="0">
              <a:solidFill>
                <a:schemeClr val="tx1"/>
              </a:solidFill>
            </a:endParaRPr>
          </a:p>
        </p:txBody>
      </p:sp>
      <p:sp>
        <p:nvSpPr>
          <p:cNvPr id="24" name="Title 4"/>
          <p:cNvSpPr>
            <a:spLocks noGrp="1"/>
          </p:cNvSpPr>
          <p:nvPr>
            <p:ph type="title"/>
          </p:nvPr>
        </p:nvSpPr>
        <p:spPr>
          <a:xfrm>
            <a:off x="1396100" y="528903"/>
            <a:ext cx="6268539" cy="313984"/>
          </a:xfrm>
        </p:spPr>
        <p:txBody>
          <a:bodyPr/>
          <a:lstStyle/>
          <a:p>
            <a:r>
              <a:rPr lang="en-GB" b="1" dirty="0" smtClean="0"/>
              <a:t>Effective manuscript </a:t>
            </a:r>
            <a:r>
              <a:rPr lang="en-GB" b="1" dirty="0"/>
              <a:t>T</a:t>
            </a:r>
            <a:r>
              <a:rPr lang="en-GB" b="1" dirty="0" smtClean="0"/>
              <a:t>itles</a:t>
            </a:r>
            <a:endParaRPr lang="en-US"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270" y="388598"/>
            <a:ext cx="1290233" cy="1290233"/>
          </a:xfrm>
          <a:prstGeom prst="rect">
            <a:avLst/>
          </a:prstGeom>
        </p:spPr>
      </p:pic>
    </p:spTree>
    <p:extLst>
      <p:ext uri="{BB962C8B-B14F-4D97-AF65-F5344CB8AC3E}">
        <p14:creationId xmlns:p14="http://schemas.microsoft.com/office/powerpoint/2010/main" val="41784009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9"/>
          <p:cNvSpPr>
            <a:spLocks noGrp="1"/>
          </p:cNvSpPr>
          <p:nvPr>
            <p:ph idx="1"/>
          </p:nvPr>
        </p:nvSpPr>
        <p:spPr>
          <a:xfrm>
            <a:off x="1486179" y="1067488"/>
            <a:ext cx="3571875" cy="3394472"/>
          </a:xfrm>
        </p:spPr>
        <p:txBody>
          <a:bodyPr>
            <a:normAutofit/>
          </a:bodyPr>
          <a:lstStyle/>
          <a:p>
            <a:pPr>
              <a:buClr>
                <a:srgbClr val="FF6600"/>
              </a:buClr>
              <a:buSzPct val="130000"/>
              <a:buFont typeface="Wingdings" panose="05000000000000000000" pitchFamily="2" charset="2"/>
              <a:buChar char="§"/>
              <a:defRPr/>
            </a:pPr>
            <a:r>
              <a:rPr lang="en-GB" altLang="zh-CN" dirty="0" smtClean="0">
                <a:solidFill>
                  <a:srgbClr val="53565A"/>
                </a:solidFill>
                <a:latin typeface="Arial" pitchFamily="34" charset="0"/>
                <a:ea typeface="宋体" pitchFamily="2" charset="-122"/>
                <a:cs typeface="Arial" pitchFamily="34" charset="0"/>
              </a:rPr>
              <a:t>Importance of the hypothesis</a:t>
            </a:r>
          </a:p>
          <a:p>
            <a:pPr>
              <a:buClr>
                <a:srgbClr val="FF6600"/>
              </a:buClr>
              <a:buSzPct val="130000"/>
              <a:buFont typeface="Wingdings" panose="05000000000000000000" pitchFamily="2" charset="2"/>
              <a:buChar char="§"/>
              <a:defRPr/>
            </a:pPr>
            <a:r>
              <a:rPr lang="en-GB" altLang="zh-CN" dirty="0" smtClean="0">
                <a:solidFill>
                  <a:srgbClr val="53565A"/>
                </a:solidFill>
                <a:latin typeface="Arial" pitchFamily="34" charset="0"/>
                <a:ea typeface="宋体" pitchFamily="2" charset="-122"/>
                <a:cs typeface="Arial" pitchFamily="34" charset="0"/>
              </a:rPr>
              <a:t>Originality</a:t>
            </a:r>
          </a:p>
          <a:p>
            <a:pPr>
              <a:buClr>
                <a:srgbClr val="FF6600"/>
              </a:buClr>
              <a:buSzPct val="130000"/>
              <a:buFont typeface="Wingdings" panose="05000000000000000000" pitchFamily="2" charset="2"/>
              <a:buChar char="§"/>
              <a:defRPr/>
            </a:pPr>
            <a:r>
              <a:rPr lang="en-GB" altLang="zh-CN" dirty="0" smtClean="0">
                <a:solidFill>
                  <a:srgbClr val="53565A"/>
                </a:solidFill>
                <a:latin typeface="Arial" pitchFamily="34" charset="0"/>
                <a:ea typeface="宋体" pitchFamily="2" charset="-122"/>
                <a:cs typeface="Arial" pitchFamily="34" charset="0"/>
              </a:rPr>
              <a:t>Clear progression through the paper</a:t>
            </a:r>
          </a:p>
          <a:p>
            <a:pPr>
              <a:buClr>
                <a:srgbClr val="FF6600"/>
              </a:buClr>
              <a:buSzPct val="130000"/>
              <a:buFont typeface="Wingdings" panose="05000000000000000000" pitchFamily="2" charset="2"/>
              <a:buChar char="§"/>
              <a:defRPr/>
            </a:pPr>
            <a:r>
              <a:rPr lang="en-GB" altLang="zh-CN" dirty="0" smtClean="0">
                <a:solidFill>
                  <a:srgbClr val="53565A"/>
                </a:solidFill>
                <a:latin typeface="Arial" pitchFamily="34" charset="0"/>
                <a:ea typeface="宋体" pitchFamily="2" charset="-122"/>
                <a:cs typeface="Arial" pitchFamily="34" charset="0"/>
              </a:rPr>
              <a:t>Well presented</a:t>
            </a:r>
          </a:p>
          <a:p>
            <a:pPr>
              <a:buClr>
                <a:srgbClr val="FF6600"/>
              </a:buClr>
              <a:buSzPct val="130000"/>
              <a:buFont typeface="Wingdings" panose="05000000000000000000" pitchFamily="2" charset="2"/>
              <a:buChar char="§"/>
              <a:defRPr/>
            </a:pPr>
            <a:endParaRPr lang="en-GB" altLang="zh-CN" dirty="0" smtClean="0">
              <a:solidFill>
                <a:srgbClr val="53565A"/>
              </a:solidFill>
              <a:latin typeface="Arial" pitchFamily="34" charset="0"/>
              <a:ea typeface="宋体" pitchFamily="2" charset="-122"/>
              <a:cs typeface="Arial" pitchFamily="34" charset="0"/>
            </a:endParaRPr>
          </a:p>
        </p:txBody>
      </p:sp>
      <p:grpSp>
        <p:nvGrpSpPr>
          <p:cNvPr id="10" name="Group 57"/>
          <p:cNvGrpSpPr>
            <a:grpSpLocks/>
          </p:cNvGrpSpPr>
          <p:nvPr/>
        </p:nvGrpSpPr>
        <p:grpSpPr bwMode="auto">
          <a:xfrm>
            <a:off x="5106591" y="1275607"/>
            <a:ext cx="2559845" cy="1909762"/>
            <a:chOff x="3329" y="1326"/>
            <a:chExt cx="2150" cy="1604"/>
          </a:xfrm>
        </p:grpSpPr>
        <p:sp>
          <p:nvSpPr>
            <p:cNvPr id="11" name="TextBox 8"/>
            <p:cNvSpPr txBox="1">
              <a:spLocks noChangeArrowheads="1"/>
            </p:cNvSpPr>
            <p:nvPr>
              <p:custDataLst>
                <p:tags r:id="rId1"/>
              </p:custDataLst>
            </p:nvPr>
          </p:nvSpPr>
          <p:spPr bwMode="gray">
            <a:xfrm>
              <a:off x="3994" y="2794"/>
              <a:ext cx="976" cy="136"/>
            </a:xfrm>
            <a:prstGeom prst="rect">
              <a:avLst/>
            </a:prstGeom>
            <a:noFill/>
            <a:ln w="9525">
              <a:noFill/>
              <a:miter lim="800000"/>
              <a:headEnd/>
              <a:tailEnd/>
            </a:ln>
          </p:spPr>
          <p:txBody>
            <a:bodyPr wrap="none" lIns="0" tIns="0" rIns="0" bIns="0">
              <a:spAutoFit/>
            </a:bodyPr>
            <a:lstStyle/>
            <a:p>
              <a:r>
                <a:rPr lang="en-GB" sz="1050" dirty="0">
                  <a:solidFill>
                    <a:srgbClr val="53565A"/>
                  </a:solidFill>
                  <a:latin typeface="Arial" charset="0"/>
                  <a:cs typeface="Arial" charset="0"/>
                </a:rPr>
                <a:t>“ Technical” Quality</a:t>
              </a:r>
              <a:endParaRPr lang="en-US" sz="1050" dirty="0">
                <a:solidFill>
                  <a:srgbClr val="53565A"/>
                </a:solidFill>
                <a:latin typeface="Arial" charset="0"/>
                <a:cs typeface="Arial" charset="0"/>
              </a:endParaRPr>
            </a:p>
          </p:txBody>
        </p:sp>
        <p:sp>
          <p:nvSpPr>
            <p:cNvPr id="12" name="TextBox 9"/>
            <p:cNvSpPr txBox="1">
              <a:spLocks noChangeArrowheads="1"/>
            </p:cNvSpPr>
            <p:nvPr>
              <p:custDataLst>
                <p:tags r:id="rId2"/>
              </p:custDataLst>
            </p:nvPr>
          </p:nvSpPr>
          <p:spPr bwMode="gray">
            <a:xfrm rot="16200000">
              <a:off x="3164" y="1972"/>
              <a:ext cx="466" cy="136"/>
            </a:xfrm>
            <a:prstGeom prst="rect">
              <a:avLst/>
            </a:prstGeom>
            <a:noFill/>
            <a:ln w="9525">
              <a:noFill/>
              <a:miter lim="800000"/>
              <a:headEnd/>
              <a:tailEnd/>
            </a:ln>
          </p:spPr>
          <p:txBody>
            <a:bodyPr wrap="none" lIns="0" tIns="0" rIns="0" bIns="0">
              <a:spAutoFit/>
            </a:bodyPr>
            <a:lstStyle/>
            <a:p>
              <a:r>
                <a:rPr lang="en-GB" sz="1050" dirty="0">
                  <a:solidFill>
                    <a:srgbClr val="53565A"/>
                  </a:solidFill>
                  <a:latin typeface="Arial Narrow" pitchFamily="34" charset="0"/>
                  <a:cs typeface="Arial" charset="0"/>
                </a:rPr>
                <a:t>“ </a:t>
              </a:r>
              <a:r>
                <a:rPr lang="en-GB" sz="1050" dirty="0">
                  <a:solidFill>
                    <a:srgbClr val="53565A"/>
                  </a:solidFill>
                  <a:latin typeface="Arial" charset="0"/>
                  <a:cs typeface="Arial" charset="0"/>
                </a:rPr>
                <a:t>Novelty</a:t>
              </a:r>
              <a:r>
                <a:rPr lang="en-GB" sz="1050" dirty="0">
                  <a:solidFill>
                    <a:srgbClr val="53565A"/>
                  </a:solidFill>
                  <a:latin typeface="Arial Narrow" pitchFamily="34" charset="0"/>
                  <a:cs typeface="Arial" charset="0"/>
                </a:rPr>
                <a:t>”</a:t>
              </a:r>
              <a:endParaRPr lang="en-US" sz="1050" dirty="0">
                <a:solidFill>
                  <a:srgbClr val="53565A"/>
                </a:solidFill>
                <a:latin typeface="Arial Narrow" pitchFamily="34" charset="0"/>
                <a:cs typeface="Arial" charset="0"/>
              </a:endParaRPr>
            </a:p>
          </p:txBody>
        </p:sp>
        <p:pic>
          <p:nvPicPr>
            <p:cNvPr id="13" name="Picture 2" descr="Red X Cross Wrong Not Clip Art"/>
            <p:cNvPicPr>
              <a:picLocks noChangeAspect="1" noChangeArrowheads="1"/>
            </p:cNvPicPr>
            <p:nvPr>
              <p:custDataLst>
                <p:tags r:id="rId3"/>
              </p:custDataLst>
            </p:nvPr>
          </p:nvPicPr>
          <p:blipFill>
            <a:blip r:embed="rId11" cstate="print"/>
            <a:srcRect/>
            <a:stretch>
              <a:fillRect/>
            </a:stretch>
          </p:blipFill>
          <p:spPr bwMode="gray">
            <a:xfrm>
              <a:off x="3666" y="2267"/>
              <a:ext cx="369" cy="368"/>
            </a:xfrm>
            <a:prstGeom prst="rect">
              <a:avLst/>
            </a:prstGeom>
            <a:noFill/>
            <a:ln w="9525">
              <a:noFill/>
              <a:miter lim="800000"/>
              <a:headEnd/>
              <a:tailEnd/>
            </a:ln>
          </p:spPr>
        </p:pic>
        <p:grpSp>
          <p:nvGrpSpPr>
            <p:cNvPr id="14" name="Group 17"/>
            <p:cNvGrpSpPr>
              <a:grpSpLocks/>
            </p:cNvGrpSpPr>
            <p:nvPr>
              <p:custDataLst>
                <p:tags r:id="rId4"/>
              </p:custDataLst>
            </p:nvPr>
          </p:nvGrpSpPr>
          <p:grpSpPr bwMode="auto">
            <a:xfrm>
              <a:off x="4610" y="1521"/>
              <a:ext cx="584" cy="405"/>
              <a:chOff x="7956376" y="4437112"/>
              <a:chExt cx="648072" cy="450050"/>
            </a:xfrm>
          </p:grpSpPr>
          <p:pic>
            <p:nvPicPr>
              <p:cNvPr id="20" name="Picture 6" descr="Tick Clip Art"/>
              <p:cNvPicPr>
                <a:picLocks noChangeAspect="1" noChangeArrowheads="1"/>
              </p:cNvPicPr>
              <p:nvPr/>
            </p:nvPicPr>
            <p:blipFill>
              <a:blip r:embed="rId12" cstate="print"/>
              <a:srcRect/>
              <a:stretch>
                <a:fillRect/>
              </a:stretch>
            </p:blipFill>
            <p:spPr bwMode="gray">
              <a:xfrm>
                <a:off x="7956376" y="4437112"/>
                <a:ext cx="504056" cy="378042"/>
              </a:xfrm>
              <a:prstGeom prst="rect">
                <a:avLst/>
              </a:prstGeom>
              <a:noFill/>
              <a:ln w="9525">
                <a:noFill/>
                <a:miter lim="800000"/>
                <a:headEnd/>
                <a:tailEnd/>
              </a:ln>
            </p:spPr>
          </p:pic>
          <p:pic>
            <p:nvPicPr>
              <p:cNvPr id="21" name="Picture 6" descr="Tick Clip Art"/>
              <p:cNvPicPr>
                <a:picLocks noChangeAspect="1" noChangeArrowheads="1"/>
              </p:cNvPicPr>
              <p:nvPr/>
            </p:nvPicPr>
            <p:blipFill>
              <a:blip r:embed="rId12" cstate="print"/>
              <a:srcRect/>
              <a:stretch>
                <a:fillRect/>
              </a:stretch>
            </p:blipFill>
            <p:spPr bwMode="gray">
              <a:xfrm>
                <a:off x="8100392" y="4509120"/>
                <a:ext cx="504056" cy="378042"/>
              </a:xfrm>
              <a:prstGeom prst="rect">
                <a:avLst/>
              </a:prstGeom>
              <a:noFill/>
              <a:ln w="9525">
                <a:noFill/>
                <a:miter lim="800000"/>
                <a:headEnd/>
                <a:tailEnd/>
              </a:ln>
            </p:spPr>
          </p:pic>
        </p:grpSp>
        <p:pic>
          <p:nvPicPr>
            <p:cNvPr id="15" name="Picture 8" descr="Question Mark Clip Art"/>
            <p:cNvPicPr>
              <a:picLocks noChangeAspect="1" noChangeArrowheads="1"/>
            </p:cNvPicPr>
            <p:nvPr>
              <p:custDataLst>
                <p:tags r:id="rId5"/>
              </p:custDataLst>
            </p:nvPr>
          </p:nvPicPr>
          <p:blipFill>
            <a:blip r:embed="rId13" cstate="print"/>
            <a:srcRect/>
            <a:stretch>
              <a:fillRect/>
            </a:stretch>
          </p:blipFill>
          <p:spPr bwMode="gray">
            <a:xfrm>
              <a:off x="3656" y="1530"/>
              <a:ext cx="389" cy="388"/>
            </a:xfrm>
            <a:prstGeom prst="rect">
              <a:avLst/>
            </a:prstGeom>
            <a:noFill/>
            <a:ln w="9525">
              <a:noFill/>
              <a:miter lim="800000"/>
              <a:headEnd/>
              <a:tailEnd/>
            </a:ln>
          </p:spPr>
        </p:pic>
        <p:pic>
          <p:nvPicPr>
            <p:cNvPr id="16" name="Picture 8" descr="Question Mark Clip Art"/>
            <p:cNvPicPr>
              <a:picLocks noChangeAspect="1" noChangeArrowheads="1"/>
            </p:cNvPicPr>
            <p:nvPr>
              <p:custDataLst>
                <p:tags r:id="rId6"/>
              </p:custDataLst>
            </p:nvPr>
          </p:nvPicPr>
          <p:blipFill>
            <a:blip r:embed="rId13" cstate="print"/>
            <a:srcRect/>
            <a:stretch>
              <a:fillRect/>
            </a:stretch>
          </p:blipFill>
          <p:spPr bwMode="gray">
            <a:xfrm>
              <a:off x="4708" y="2256"/>
              <a:ext cx="389" cy="389"/>
            </a:xfrm>
            <a:prstGeom prst="rect">
              <a:avLst/>
            </a:prstGeom>
            <a:noFill/>
            <a:ln w="9525">
              <a:noFill/>
              <a:miter lim="800000"/>
              <a:headEnd/>
              <a:tailEnd/>
            </a:ln>
          </p:spPr>
        </p:pic>
        <p:sp>
          <p:nvSpPr>
            <p:cNvPr id="17" name="Line 26"/>
            <p:cNvSpPr>
              <a:spLocks noChangeShapeType="1"/>
            </p:cNvSpPr>
            <p:nvPr>
              <p:custDataLst>
                <p:tags r:id="rId7"/>
              </p:custDataLst>
            </p:nvPr>
          </p:nvSpPr>
          <p:spPr bwMode="gray">
            <a:xfrm>
              <a:off x="3528" y="2753"/>
              <a:ext cx="1951" cy="0"/>
            </a:xfrm>
            <a:prstGeom prst="line">
              <a:avLst/>
            </a:prstGeom>
            <a:noFill/>
            <a:ln w="28575">
              <a:solidFill>
                <a:srgbClr val="FF6600"/>
              </a:solidFill>
              <a:round/>
              <a:headEnd/>
              <a:tailEnd type="triangle" w="med" len="med"/>
            </a:ln>
          </p:spPr>
          <p:txBody>
            <a:bodyPr>
              <a:spAutoFit/>
            </a:bodyPr>
            <a:lstStyle/>
            <a:p>
              <a:endParaRPr lang="en-US" sz="1050"/>
            </a:p>
          </p:txBody>
        </p:sp>
        <p:sp>
          <p:nvSpPr>
            <p:cNvPr id="19" name="Line 27"/>
            <p:cNvSpPr>
              <a:spLocks noChangeShapeType="1"/>
            </p:cNvSpPr>
            <p:nvPr>
              <p:custDataLst>
                <p:tags r:id="rId8"/>
              </p:custDataLst>
            </p:nvPr>
          </p:nvSpPr>
          <p:spPr bwMode="gray">
            <a:xfrm rot="-5400000">
              <a:off x="2817" y="2041"/>
              <a:ext cx="1429" cy="0"/>
            </a:xfrm>
            <a:prstGeom prst="line">
              <a:avLst/>
            </a:prstGeom>
            <a:noFill/>
            <a:ln w="28575">
              <a:solidFill>
                <a:srgbClr val="FF6600"/>
              </a:solidFill>
              <a:round/>
              <a:headEnd/>
              <a:tailEnd type="triangle" w="med" len="med"/>
            </a:ln>
          </p:spPr>
          <p:txBody>
            <a:bodyPr>
              <a:spAutoFit/>
            </a:bodyPr>
            <a:lstStyle/>
            <a:p>
              <a:endParaRPr lang="en-US" sz="1050"/>
            </a:p>
          </p:txBody>
        </p:sp>
      </p:grpSp>
      <p:sp>
        <p:nvSpPr>
          <p:cNvPr id="2" name="Title 1"/>
          <p:cNvSpPr>
            <a:spLocks noGrp="1"/>
          </p:cNvSpPr>
          <p:nvPr>
            <p:ph type="title"/>
          </p:nvPr>
        </p:nvSpPr>
        <p:spPr/>
        <p:txBody>
          <a:bodyPr>
            <a:normAutofit fontScale="90000"/>
          </a:bodyPr>
          <a:lstStyle/>
          <a:p>
            <a:r>
              <a:rPr lang="en-GB" dirty="0" smtClean="0"/>
              <a:t>What are reviewers looking for?</a:t>
            </a:r>
            <a:endParaRPr lang="en-US" dirty="0"/>
          </a:p>
        </p:txBody>
      </p:sp>
    </p:spTree>
    <p:extLst>
      <p:ext uri="{BB962C8B-B14F-4D97-AF65-F5344CB8AC3E}">
        <p14:creationId xmlns:p14="http://schemas.microsoft.com/office/powerpoint/2010/main" val="1043559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rotWithShape="1">
          <a:blip r:embed="rId3" cstate="print"/>
          <a:srcRect t="59088"/>
          <a:stretch/>
        </p:blipFill>
        <p:spPr bwMode="auto">
          <a:xfrm>
            <a:off x="1392652" y="3262062"/>
            <a:ext cx="6480720" cy="1759182"/>
          </a:xfrm>
          <a:prstGeom prst="rect">
            <a:avLst/>
          </a:prstGeom>
          <a:noFill/>
          <a:ln w="9525">
            <a:noFill/>
            <a:miter lim="800000"/>
            <a:headEnd/>
            <a:tailEnd/>
          </a:ln>
        </p:spPr>
      </p:pic>
      <p:sp>
        <p:nvSpPr>
          <p:cNvPr id="2" name="Title 1"/>
          <p:cNvSpPr>
            <a:spLocks noGrp="1"/>
          </p:cNvSpPr>
          <p:nvPr>
            <p:ph type="title"/>
          </p:nvPr>
        </p:nvSpPr>
        <p:spPr>
          <a:xfrm>
            <a:off x="1542031" y="150514"/>
            <a:ext cx="6259866" cy="591227"/>
          </a:xfrm>
        </p:spPr>
        <p:txBody>
          <a:bodyPr>
            <a:normAutofit fontScale="90000"/>
          </a:bodyPr>
          <a:lstStyle/>
          <a:p>
            <a:r>
              <a:rPr lang="en-GB" dirty="0" smtClean="0"/>
              <a:t>Responding to reviewer comments</a:t>
            </a:r>
            <a:endParaRPr lang="en-US" dirty="0"/>
          </a:p>
        </p:txBody>
      </p:sp>
      <p:pic>
        <p:nvPicPr>
          <p:cNvPr id="4" name="Picture 2"/>
          <p:cNvPicPr>
            <a:picLocks noChangeAspect="1" noChangeArrowheads="1"/>
          </p:cNvPicPr>
          <p:nvPr/>
        </p:nvPicPr>
        <p:blipFill rotWithShape="1">
          <a:blip r:embed="rId3" cstate="print"/>
          <a:srcRect b="41548"/>
          <a:stretch/>
        </p:blipFill>
        <p:spPr bwMode="auto">
          <a:xfrm>
            <a:off x="1391041" y="741742"/>
            <a:ext cx="6480720" cy="2513393"/>
          </a:xfrm>
          <a:prstGeom prst="rect">
            <a:avLst/>
          </a:prstGeom>
          <a:noFill/>
          <a:ln w="9525">
            <a:noFill/>
            <a:miter lim="800000"/>
            <a:headEnd/>
            <a:tailEnd/>
          </a:ln>
        </p:spPr>
      </p:pic>
    </p:spTree>
    <p:extLst>
      <p:ext uri="{BB962C8B-B14F-4D97-AF65-F5344CB8AC3E}">
        <p14:creationId xmlns:p14="http://schemas.microsoft.com/office/powerpoint/2010/main" val="1544027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450"/>
              </a:spcAft>
            </a:pPr>
            <a:r>
              <a:rPr lang="en-GB" b="1" dirty="0"/>
              <a:t>Ethical publishing</a:t>
            </a:r>
            <a:endParaRPr lang="en-US" sz="2800" dirty="0"/>
          </a:p>
        </p:txBody>
      </p:sp>
    </p:spTree>
    <p:extLst>
      <p:ext uri="{BB962C8B-B14F-4D97-AF65-F5344CB8AC3E}">
        <p14:creationId xmlns:p14="http://schemas.microsoft.com/office/powerpoint/2010/main" val="39202169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sz="1100" dirty="0"/>
          </a:p>
        </p:txBody>
      </p:sp>
      <p:sp>
        <p:nvSpPr>
          <p:cNvPr id="27" name="Title 4"/>
          <p:cNvSpPr txBox="1">
            <a:spLocks/>
          </p:cNvSpPr>
          <p:nvPr/>
        </p:nvSpPr>
        <p:spPr>
          <a:xfrm>
            <a:off x="1322359" y="206379"/>
            <a:ext cx="6268539"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Authorship definitions</a:t>
            </a:r>
            <a:endParaRPr lang="en-US" sz="1800" b="1" dirty="0"/>
          </a:p>
        </p:txBody>
      </p:sp>
      <p:sp>
        <p:nvSpPr>
          <p:cNvPr id="36" name="Content Placeholder 5"/>
          <p:cNvSpPr>
            <a:spLocks noGrp="1"/>
          </p:cNvSpPr>
          <p:nvPr>
            <p:ph idx="1"/>
          </p:nvPr>
        </p:nvSpPr>
        <p:spPr>
          <a:xfrm>
            <a:off x="744794" y="1902542"/>
            <a:ext cx="3970081" cy="2989350"/>
          </a:xfrm>
          <a:solidFill>
            <a:schemeClr val="bg1"/>
          </a:solidFill>
        </p:spPr>
        <p:txBody>
          <a:bodyPr>
            <a:noAutofit/>
          </a:bodyPr>
          <a:lstStyle/>
          <a:p>
            <a:pPr>
              <a:buClr>
                <a:schemeClr val="tx2"/>
              </a:buClr>
              <a:buSzPct val="150000"/>
            </a:pPr>
            <a:r>
              <a:rPr lang="en-GB" sz="1125" b="1" dirty="0">
                <a:solidFill>
                  <a:schemeClr val="tx1"/>
                </a:solidFill>
              </a:rPr>
              <a:t>First Author: </a:t>
            </a:r>
          </a:p>
          <a:p>
            <a:pPr marL="257175" indent="-257175">
              <a:buClr>
                <a:schemeClr val="tx2"/>
              </a:buClr>
              <a:buSzPct val="150000"/>
              <a:buFont typeface="Wingdings" panose="05000000000000000000" pitchFamily="2" charset="2"/>
              <a:buChar char="§"/>
            </a:pPr>
            <a:r>
              <a:rPr lang="en-GB" sz="1125" b="1" dirty="0">
                <a:solidFill>
                  <a:schemeClr val="tx1"/>
                </a:solidFill>
              </a:rPr>
              <a:t>Conducts and/or supervises the data analysis </a:t>
            </a:r>
            <a:r>
              <a:rPr lang="en-GB" sz="1125" dirty="0">
                <a:solidFill>
                  <a:schemeClr val="tx1"/>
                </a:solidFill>
              </a:rPr>
              <a:t>and the </a:t>
            </a:r>
            <a:r>
              <a:rPr lang="en-GB" sz="1125" b="1" dirty="0">
                <a:solidFill>
                  <a:schemeClr val="tx1"/>
                </a:solidFill>
              </a:rPr>
              <a:t>proper presentation and interpretation of the results</a:t>
            </a:r>
          </a:p>
          <a:p>
            <a:pPr marL="257175" indent="-257175">
              <a:buClr>
                <a:schemeClr val="tx2"/>
              </a:buClr>
              <a:buSzPct val="150000"/>
              <a:buFont typeface="Wingdings" panose="05000000000000000000" pitchFamily="2" charset="2"/>
              <a:buChar char="§"/>
            </a:pPr>
            <a:endParaRPr lang="en-GB" sz="1125" b="1" dirty="0">
              <a:solidFill>
                <a:schemeClr val="tx1"/>
              </a:solidFill>
            </a:endParaRPr>
          </a:p>
          <a:p>
            <a:pPr>
              <a:buClr>
                <a:schemeClr val="tx2"/>
              </a:buClr>
              <a:buSzPct val="150000"/>
            </a:pPr>
            <a:r>
              <a:rPr lang="en-GB" sz="1125" b="1" dirty="0">
                <a:solidFill>
                  <a:schemeClr val="tx1"/>
                </a:solidFill>
              </a:rPr>
              <a:t>Co-Author(s):</a:t>
            </a:r>
          </a:p>
          <a:p>
            <a:pPr marL="257175" indent="-257175">
              <a:buClr>
                <a:schemeClr val="tx2"/>
              </a:buClr>
              <a:buSzPct val="150000"/>
              <a:buFont typeface="Wingdings" panose="05000000000000000000" pitchFamily="2" charset="2"/>
              <a:buChar char="§"/>
            </a:pPr>
            <a:r>
              <a:rPr lang="en-GB" sz="1125" dirty="0">
                <a:solidFill>
                  <a:schemeClr val="tx1"/>
                </a:solidFill>
              </a:rPr>
              <a:t>Makes intellectual </a:t>
            </a:r>
            <a:r>
              <a:rPr lang="en-GB" sz="1125" b="1" dirty="0">
                <a:solidFill>
                  <a:schemeClr val="tx1"/>
                </a:solidFill>
              </a:rPr>
              <a:t>contributions to the data analysis and contributes to data interpretation</a:t>
            </a:r>
          </a:p>
          <a:p>
            <a:pPr marL="257175" indent="-257175">
              <a:buClr>
                <a:schemeClr val="tx2"/>
              </a:buClr>
              <a:buSzPct val="150000"/>
              <a:buFont typeface="Wingdings" panose="05000000000000000000" pitchFamily="2" charset="2"/>
              <a:buChar char="§"/>
            </a:pPr>
            <a:r>
              <a:rPr lang="en-GB" sz="1125" b="1" dirty="0">
                <a:solidFill>
                  <a:schemeClr val="tx1"/>
                </a:solidFill>
              </a:rPr>
              <a:t>Reviews</a:t>
            </a:r>
            <a:r>
              <a:rPr lang="en-GB" sz="1125" dirty="0">
                <a:solidFill>
                  <a:schemeClr val="tx1"/>
                </a:solidFill>
              </a:rPr>
              <a:t> each paper draft</a:t>
            </a:r>
          </a:p>
          <a:p>
            <a:pPr marL="257175" indent="-257175">
              <a:buClr>
                <a:schemeClr val="tx2"/>
              </a:buClr>
              <a:buSzPct val="150000"/>
              <a:buFont typeface="Wingdings" panose="05000000000000000000" pitchFamily="2" charset="2"/>
              <a:buChar char="§"/>
            </a:pPr>
            <a:r>
              <a:rPr lang="en-GB" sz="1125" dirty="0">
                <a:solidFill>
                  <a:schemeClr val="tx1"/>
                </a:solidFill>
              </a:rPr>
              <a:t>Must be able to </a:t>
            </a:r>
            <a:r>
              <a:rPr lang="en-GB" sz="1125" b="1" dirty="0">
                <a:solidFill>
                  <a:schemeClr val="tx1"/>
                </a:solidFill>
              </a:rPr>
              <a:t>present the results, defend the implications and discuss study limitations</a:t>
            </a:r>
          </a:p>
          <a:p>
            <a:pPr>
              <a:buClr>
                <a:schemeClr val="tx2"/>
              </a:buClr>
              <a:buSzPct val="150000"/>
            </a:pPr>
            <a:endParaRPr lang="en-GB" sz="1125" dirty="0">
              <a:solidFill>
                <a:schemeClr val="tx1"/>
              </a:solidFill>
            </a:endParaRPr>
          </a:p>
          <a:p>
            <a:pPr>
              <a:buClr>
                <a:schemeClr val="tx2"/>
              </a:buClr>
              <a:buSzPct val="150000"/>
            </a:pPr>
            <a:r>
              <a:rPr lang="en-GB" sz="1125" b="1" dirty="0">
                <a:solidFill>
                  <a:schemeClr val="tx1"/>
                </a:solidFill>
              </a:rPr>
              <a:t>Corresponding author (denoted with *)</a:t>
            </a:r>
            <a:r>
              <a:rPr lang="en-GB" sz="1125" dirty="0">
                <a:solidFill>
                  <a:schemeClr val="tx1"/>
                </a:solidFill>
              </a:rPr>
              <a:t>:</a:t>
            </a:r>
          </a:p>
          <a:p>
            <a:pPr marL="257175" indent="-257175">
              <a:buClr>
                <a:schemeClr val="tx2"/>
              </a:buClr>
              <a:buSzPct val="150000"/>
              <a:buFont typeface="Wingdings" panose="05000000000000000000" pitchFamily="2" charset="2"/>
              <a:buChar char="§"/>
            </a:pPr>
            <a:r>
              <a:rPr lang="en-GB" sz="1125" dirty="0">
                <a:solidFill>
                  <a:schemeClr val="tx1"/>
                </a:solidFill>
              </a:rPr>
              <a:t>Puts paper together and submits the paper to journal</a:t>
            </a:r>
            <a:r>
              <a:rPr lang="en-GB" sz="1125" dirty="0"/>
              <a:t/>
            </a:r>
            <a:br>
              <a:rPr lang="en-GB" sz="1125" dirty="0"/>
            </a:br>
            <a:endParaRPr lang="en-GB" sz="1125" dirty="0"/>
          </a:p>
          <a:p>
            <a:pPr>
              <a:buClr>
                <a:schemeClr val="tx2"/>
              </a:buClr>
              <a:buSzPct val="150000"/>
            </a:pPr>
            <a:endParaRPr lang="en-GB" sz="1125" dirty="0"/>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831" y="606585"/>
            <a:ext cx="1122991" cy="1122991"/>
          </a:xfrm>
          <a:prstGeom prst="rect">
            <a:avLst/>
          </a:prstGeom>
        </p:spPr>
      </p:pic>
      <p:sp>
        <p:nvSpPr>
          <p:cNvPr id="38" name="Content Placeholder 5"/>
          <p:cNvSpPr txBox="1">
            <a:spLocks/>
          </p:cNvSpPr>
          <p:nvPr/>
        </p:nvSpPr>
        <p:spPr>
          <a:xfrm>
            <a:off x="1322358" y="1729576"/>
            <a:ext cx="3134270" cy="404888"/>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a:buClr>
                <a:schemeClr val="tx2"/>
              </a:buClr>
              <a:buSzPct val="150000"/>
            </a:pPr>
            <a:r>
              <a:rPr lang="en-GB" sz="1200" b="1" dirty="0">
                <a:solidFill>
                  <a:schemeClr val="tx1"/>
                </a:solidFill>
              </a:rPr>
              <a:t>General principles for who is listed first:</a:t>
            </a:r>
          </a:p>
        </p:txBody>
      </p:sp>
      <p:sp>
        <p:nvSpPr>
          <p:cNvPr id="39" name="Content Placeholder 5"/>
          <p:cNvSpPr txBox="1">
            <a:spLocks/>
          </p:cNvSpPr>
          <p:nvPr/>
        </p:nvSpPr>
        <p:spPr>
          <a:xfrm>
            <a:off x="4886325" y="2207894"/>
            <a:ext cx="2873487" cy="3019425"/>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a:buClr>
                <a:schemeClr val="tx2"/>
              </a:buClr>
              <a:buSzPct val="150000"/>
            </a:pPr>
            <a:r>
              <a:rPr lang="en-GB" sz="1125" b="1" dirty="0">
                <a:solidFill>
                  <a:schemeClr val="tx1"/>
                </a:solidFill>
              </a:rPr>
              <a:t>Ghost Authors: </a:t>
            </a:r>
          </a:p>
          <a:p>
            <a:pPr marL="257175" indent="-257175">
              <a:buClr>
                <a:schemeClr val="tx2"/>
              </a:buClr>
              <a:buSzPct val="150000"/>
              <a:buFont typeface="Wingdings" panose="05000000000000000000" pitchFamily="2" charset="2"/>
              <a:buChar char="§"/>
            </a:pPr>
            <a:r>
              <a:rPr lang="en-GB" sz="1125" dirty="0">
                <a:solidFill>
                  <a:schemeClr val="tx1"/>
                </a:solidFill>
              </a:rPr>
              <a:t>Leaving out authors who should be included</a:t>
            </a:r>
            <a:br>
              <a:rPr lang="en-GB" sz="1125" dirty="0">
                <a:solidFill>
                  <a:schemeClr val="tx1"/>
                </a:solidFill>
              </a:rPr>
            </a:br>
            <a:endParaRPr lang="en-GB" sz="1125" dirty="0">
              <a:solidFill>
                <a:schemeClr val="tx1"/>
              </a:solidFill>
            </a:endParaRPr>
          </a:p>
          <a:p>
            <a:pPr>
              <a:buClr>
                <a:schemeClr val="tx2"/>
              </a:buClr>
              <a:buSzPct val="150000"/>
            </a:pPr>
            <a:r>
              <a:rPr lang="en-GB" sz="1125" b="1" dirty="0">
                <a:solidFill>
                  <a:schemeClr val="tx1"/>
                </a:solidFill>
              </a:rPr>
              <a:t>Gift Authors:</a:t>
            </a:r>
          </a:p>
          <a:p>
            <a:pPr marL="257175" indent="-257175">
              <a:buClr>
                <a:schemeClr val="tx2"/>
              </a:buClr>
              <a:buSzPct val="150000"/>
              <a:buFont typeface="Wingdings" panose="05000000000000000000" pitchFamily="2" charset="2"/>
              <a:buChar char="§"/>
            </a:pPr>
            <a:r>
              <a:rPr lang="en-GB" sz="1125" dirty="0">
                <a:solidFill>
                  <a:schemeClr val="tx1"/>
                </a:solidFill>
              </a:rPr>
              <a:t>Including authors when they did not contribute significantly</a:t>
            </a:r>
          </a:p>
        </p:txBody>
      </p:sp>
      <p:sp>
        <p:nvSpPr>
          <p:cNvPr id="42" name="Content Placeholder 5"/>
          <p:cNvSpPr txBox="1">
            <a:spLocks/>
          </p:cNvSpPr>
          <p:nvPr/>
        </p:nvSpPr>
        <p:spPr>
          <a:xfrm>
            <a:off x="4895850" y="1997014"/>
            <a:ext cx="2772734" cy="404888"/>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a:buClr>
                <a:schemeClr val="tx2"/>
              </a:buClr>
              <a:buSzPct val="150000"/>
            </a:pPr>
            <a:r>
              <a:rPr lang="en-GB" sz="1200" b="1" dirty="0">
                <a:solidFill>
                  <a:schemeClr val="tx1"/>
                </a:solidFill>
              </a:rPr>
              <a:t>Abuses to be avoided:</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669" y="557316"/>
            <a:ext cx="1122991" cy="1122991"/>
          </a:xfrm>
          <a:prstGeom prst="rect">
            <a:avLst/>
          </a:prstGeom>
        </p:spPr>
      </p:pic>
    </p:spTree>
    <p:extLst>
      <p:ext uri="{BB962C8B-B14F-4D97-AF65-F5344CB8AC3E}">
        <p14:creationId xmlns:p14="http://schemas.microsoft.com/office/powerpoint/2010/main" val="40999850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40" name="Title 4"/>
          <p:cNvSpPr txBox="1">
            <a:spLocks/>
          </p:cNvSpPr>
          <p:nvPr/>
        </p:nvSpPr>
        <p:spPr>
          <a:xfrm>
            <a:off x="1296087" y="414603"/>
            <a:ext cx="4290326"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Plagiarism</a:t>
            </a:r>
          </a:p>
        </p:txBody>
      </p:sp>
      <p:sp>
        <p:nvSpPr>
          <p:cNvPr id="4" name="Rectangle 3"/>
          <p:cNvSpPr/>
          <p:nvPr/>
        </p:nvSpPr>
        <p:spPr>
          <a:xfrm>
            <a:off x="1214438" y="3129989"/>
            <a:ext cx="6858000" cy="553998"/>
          </a:xfrm>
          <a:prstGeom prst="rect">
            <a:avLst/>
          </a:prstGeom>
        </p:spPr>
        <p:txBody>
          <a:bodyPr wrap="square">
            <a:spAutoFit/>
          </a:bodyPr>
          <a:lstStyle/>
          <a:p>
            <a:pPr>
              <a:buClr>
                <a:schemeClr val="tx2"/>
              </a:buClr>
              <a:buSzPct val="150000"/>
            </a:pPr>
            <a:r>
              <a:rPr lang="en-GB" sz="1500" dirty="0"/>
              <a:t/>
            </a:r>
            <a:br>
              <a:rPr lang="en-GB" sz="1500" dirty="0"/>
            </a:br>
            <a:endParaRPr lang="en-GB" sz="15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648" y="235921"/>
            <a:ext cx="4907579" cy="4907579"/>
          </a:xfrm>
          <a:prstGeom prst="rect">
            <a:avLst/>
          </a:prstGeom>
        </p:spPr>
      </p:pic>
      <p:sp>
        <p:nvSpPr>
          <p:cNvPr id="11" name="Rectangle 10"/>
          <p:cNvSpPr/>
          <p:nvPr/>
        </p:nvSpPr>
        <p:spPr>
          <a:xfrm>
            <a:off x="2617470" y="1552400"/>
            <a:ext cx="3994785" cy="1938992"/>
          </a:xfrm>
          <a:prstGeom prst="rect">
            <a:avLst/>
          </a:prstGeom>
        </p:spPr>
        <p:txBody>
          <a:bodyPr wrap="square">
            <a:spAutoFit/>
          </a:bodyPr>
          <a:lstStyle/>
          <a:p>
            <a:pPr algn="ctr"/>
            <a:r>
              <a:rPr lang="en-GB" sz="1500" dirty="0"/>
              <a:t>“Plagiarism is the appropriation of </a:t>
            </a:r>
          </a:p>
          <a:p>
            <a:pPr algn="ctr"/>
            <a:r>
              <a:rPr lang="en-GB" sz="1500" dirty="0"/>
              <a:t>another person’s ideas, processes, </a:t>
            </a:r>
          </a:p>
          <a:p>
            <a:pPr algn="ctr"/>
            <a:r>
              <a:rPr lang="en-GB" sz="1500" dirty="0"/>
              <a:t>results, or words without giving appropriate credit, including those obtained through confidential review of others’  research proposals and manuscripts.”</a:t>
            </a:r>
            <a:r>
              <a:rPr lang="en-GB" sz="1500" i="1" dirty="0"/>
              <a:t/>
            </a:r>
            <a:br>
              <a:rPr lang="en-GB" sz="1500" i="1" dirty="0"/>
            </a:br>
            <a:r>
              <a:rPr lang="en-GB" sz="1500" i="1" dirty="0"/>
              <a:t/>
            </a:r>
            <a:br>
              <a:rPr lang="en-GB" sz="1500" i="1" dirty="0"/>
            </a:br>
            <a:endParaRPr lang="en-GB" sz="1500" i="1" dirty="0"/>
          </a:p>
        </p:txBody>
      </p:sp>
    </p:spTree>
    <p:extLst>
      <p:ext uri="{BB962C8B-B14F-4D97-AF65-F5344CB8AC3E}">
        <p14:creationId xmlns:p14="http://schemas.microsoft.com/office/powerpoint/2010/main" val="14805437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40" name="Title 4"/>
          <p:cNvSpPr txBox="1">
            <a:spLocks/>
          </p:cNvSpPr>
          <p:nvPr/>
        </p:nvSpPr>
        <p:spPr>
          <a:xfrm>
            <a:off x="1296087" y="414603"/>
            <a:ext cx="4290326"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Plagiarism in practice</a:t>
            </a:r>
          </a:p>
        </p:txBody>
      </p:sp>
      <p:sp>
        <p:nvSpPr>
          <p:cNvPr id="41" name="Content Placeholder 5"/>
          <p:cNvSpPr>
            <a:spLocks noGrp="1"/>
          </p:cNvSpPr>
          <p:nvPr>
            <p:ph idx="1"/>
          </p:nvPr>
        </p:nvSpPr>
        <p:spPr>
          <a:xfrm>
            <a:off x="1114425" y="1322961"/>
            <a:ext cx="7263765" cy="2688969"/>
          </a:xfrm>
        </p:spPr>
        <p:txBody>
          <a:bodyPr numCol="3">
            <a:noAutofit/>
          </a:bodyPr>
          <a:lstStyle/>
          <a:p>
            <a:pPr marL="257175" indent="-257175">
              <a:buClr>
                <a:schemeClr val="tx2"/>
              </a:buClr>
              <a:buSzPct val="130000"/>
              <a:buFont typeface="Wingdings" panose="05000000000000000000" pitchFamily="2" charset="2"/>
              <a:buChar char="§"/>
            </a:pPr>
            <a:r>
              <a:rPr lang="en-GB" sz="1650" dirty="0"/>
              <a:t>Words </a:t>
            </a:r>
          </a:p>
          <a:p>
            <a:pPr marL="257175" indent="-257175">
              <a:buClr>
                <a:schemeClr val="tx2"/>
              </a:buClr>
              <a:buSzPct val="130000"/>
              <a:buFont typeface="Wingdings" panose="05000000000000000000" pitchFamily="2" charset="2"/>
              <a:buChar char="§"/>
            </a:pPr>
            <a:r>
              <a:rPr lang="en-GB" sz="1650" dirty="0"/>
              <a:t>Ideas</a:t>
            </a:r>
          </a:p>
          <a:p>
            <a:pPr marL="257175" indent="-257175">
              <a:buClr>
                <a:schemeClr val="tx2"/>
              </a:buClr>
              <a:buSzPct val="130000"/>
              <a:buFont typeface="Wingdings" panose="05000000000000000000" pitchFamily="2" charset="2"/>
              <a:buChar char="§"/>
            </a:pPr>
            <a:r>
              <a:rPr lang="en-GB" sz="1650" dirty="0"/>
              <a:t>Diagrams</a:t>
            </a:r>
          </a:p>
          <a:p>
            <a:pPr marL="257175" indent="-257175">
              <a:buClr>
                <a:schemeClr val="tx2"/>
              </a:buClr>
              <a:buSzPct val="130000"/>
              <a:buFont typeface="Wingdings" panose="05000000000000000000" pitchFamily="2" charset="2"/>
              <a:buChar char="§"/>
            </a:pPr>
            <a:r>
              <a:rPr lang="en-GB" sz="1650" dirty="0"/>
              <a:t>Figures &amp; tables</a:t>
            </a:r>
          </a:p>
          <a:p>
            <a:pPr marL="257175" indent="-257175">
              <a:buClr>
                <a:schemeClr val="tx2"/>
              </a:buClr>
              <a:buSzPct val="130000"/>
              <a:buFont typeface="Wingdings" panose="05000000000000000000" pitchFamily="2" charset="2"/>
              <a:buChar char="§"/>
            </a:pPr>
            <a:endParaRPr lang="en-GB" sz="1650" dirty="0"/>
          </a:p>
          <a:p>
            <a:pPr marL="257175" indent="-257175">
              <a:buClr>
                <a:schemeClr val="tx2"/>
              </a:buClr>
              <a:buSzPct val="130000"/>
              <a:buFont typeface="Wingdings" panose="05000000000000000000" pitchFamily="2" charset="2"/>
              <a:buChar char="§"/>
            </a:pPr>
            <a:endParaRPr lang="en-GB" sz="1650" dirty="0"/>
          </a:p>
          <a:p>
            <a:pPr marL="257175" indent="-257175">
              <a:buClr>
                <a:schemeClr val="tx2"/>
              </a:buClr>
              <a:buSzPct val="130000"/>
              <a:buFont typeface="Wingdings" panose="05000000000000000000" pitchFamily="2" charset="2"/>
              <a:buChar char="§"/>
            </a:pPr>
            <a:endParaRPr lang="en-GB" sz="1650" dirty="0"/>
          </a:p>
          <a:p>
            <a:pPr marL="257175" indent="-257175">
              <a:buClr>
                <a:schemeClr val="tx2"/>
              </a:buClr>
              <a:buSzPct val="130000"/>
              <a:buFont typeface="Wingdings" panose="05000000000000000000" pitchFamily="2" charset="2"/>
              <a:buChar char="§"/>
            </a:pPr>
            <a:endParaRPr lang="en-GB" sz="1650" dirty="0"/>
          </a:p>
          <a:p>
            <a:pPr marL="257175" indent="-257175">
              <a:buClr>
                <a:schemeClr val="tx2"/>
              </a:buClr>
              <a:buSzPct val="130000"/>
              <a:buFont typeface="Wingdings" panose="05000000000000000000" pitchFamily="2" charset="2"/>
              <a:buChar char="§"/>
            </a:pPr>
            <a:r>
              <a:rPr lang="en-GB" sz="1650" dirty="0"/>
              <a:t>Computer programs</a:t>
            </a:r>
          </a:p>
          <a:p>
            <a:pPr marL="257175" indent="-257175">
              <a:buClr>
                <a:schemeClr val="tx2"/>
              </a:buClr>
              <a:buSzPct val="130000"/>
              <a:buFont typeface="Wingdings" panose="05000000000000000000" pitchFamily="2" charset="2"/>
              <a:buChar char="§"/>
            </a:pPr>
            <a:r>
              <a:rPr lang="en-GB" sz="1650" dirty="0"/>
              <a:t>Findings </a:t>
            </a:r>
          </a:p>
          <a:p>
            <a:pPr marL="257175" indent="-257175">
              <a:buClr>
                <a:schemeClr val="tx2"/>
              </a:buClr>
              <a:buSzPct val="130000"/>
              <a:buFont typeface="Wingdings" panose="05000000000000000000" pitchFamily="2" charset="2"/>
              <a:buChar char="§"/>
            </a:pPr>
            <a:r>
              <a:rPr lang="en-GB" sz="1650" dirty="0"/>
              <a:t>Writings </a:t>
            </a:r>
          </a:p>
          <a:p>
            <a:pPr marL="257175" indent="-257175">
              <a:buClr>
                <a:schemeClr val="tx2"/>
              </a:buClr>
              <a:buSzPct val="130000"/>
              <a:buFont typeface="Wingdings" panose="05000000000000000000" pitchFamily="2" charset="2"/>
              <a:buChar char="§"/>
            </a:pPr>
            <a:r>
              <a:rPr lang="en-GB" sz="1650" dirty="0"/>
              <a:t>Information </a:t>
            </a:r>
          </a:p>
          <a:p>
            <a:pPr marL="257175" indent="-257175">
              <a:buClr>
                <a:schemeClr val="tx2"/>
              </a:buClr>
              <a:buSzPct val="130000"/>
              <a:buFont typeface="Wingdings" panose="05000000000000000000" pitchFamily="2" charset="2"/>
              <a:buChar char="§"/>
            </a:pPr>
            <a:endParaRPr lang="en-GB" sz="1650" dirty="0"/>
          </a:p>
          <a:p>
            <a:pPr marL="257175" indent="-257175">
              <a:buClr>
                <a:schemeClr val="tx2"/>
              </a:buClr>
              <a:buSzPct val="130000"/>
              <a:buFont typeface="Wingdings" panose="05000000000000000000" pitchFamily="2" charset="2"/>
              <a:buChar char="§"/>
            </a:pPr>
            <a:endParaRPr lang="en-GB" sz="1650" dirty="0"/>
          </a:p>
          <a:p>
            <a:pPr marL="257175" indent="-257175">
              <a:buClr>
                <a:schemeClr val="tx2"/>
              </a:buClr>
              <a:buSzPct val="130000"/>
              <a:buFont typeface="Wingdings" panose="05000000000000000000" pitchFamily="2" charset="2"/>
              <a:buChar char="§"/>
            </a:pPr>
            <a:endParaRPr lang="en-GB" sz="1650" dirty="0"/>
          </a:p>
          <a:p>
            <a:pPr marL="257175" indent="-257175">
              <a:buClr>
                <a:schemeClr val="tx2"/>
              </a:buClr>
              <a:buSzPct val="130000"/>
              <a:buFont typeface="Wingdings" panose="05000000000000000000" pitchFamily="2" charset="2"/>
              <a:buChar char="§"/>
            </a:pPr>
            <a:endParaRPr lang="en-GB" sz="1650" dirty="0"/>
          </a:p>
          <a:p>
            <a:pPr marL="257175" indent="-257175">
              <a:buClr>
                <a:schemeClr val="tx2"/>
              </a:buClr>
              <a:buSzPct val="130000"/>
              <a:buFont typeface="Wingdings" panose="05000000000000000000" pitchFamily="2" charset="2"/>
              <a:buChar char="§"/>
            </a:pPr>
            <a:r>
              <a:rPr lang="en-GB" sz="1650" dirty="0"/>
              <a:t>Lectures </a:t>
            </a:r>
          </a:p>
          <a:p>
            <a:pPr marL="257175" indent="-257175">
              <a:buClr>
                <a:schemeClr val="tx2"/>
              </a:buClr>
              <a:buSzPct val="130000"/>
              <a:buFont typeface="Wingdings" panose="05000000000000000000" pitchFamily="2" charset="2"/>
              <a:buChar char="§"/>
            </a:pPr>
            <a:r>
              <a:rPr lang="en-GB" sz="1650" dirty="0"/>
              <a:t>Presentations</a:t>
            </a:r>
          </a:p>
          <a:p>
            <a:pPr marL="257175" indent="-257175">
              <a:buClr>
                <a:schemeClr val="tx2"/>
              </a:buClr>
              <a:buSzPct val="130000"/>
              <a:buFont typeface="Wingdings" panose="05000000000000000000" pitchFamily="2" charset="2"/>
              <a:buChar char="§"/>
            </a:pPr>
            <a:r>
              <a:rPr lang="en-GB" sz="1650" dirty="0"/>
              <a:t>Printed material </a:t>
            </a:r>
          </a:p>
          <a:p>
            <a:pPr marL="257175" indent="-257175">
              <a:buClr>
                <a:schemeClr val="tx2"/>
              </a:buClr>
              <a:buSzPct val="130000"/>
              <a:buFont typeface="Wingdings" panose="05000000000000000000" pitchFamily="2" charset="2"/>
              <a:buChar char="§"/>
            </a:pPr>
            <a:r>
              <a:rPr lang="en-GB" sz="1650" dirty="0"/>
              <a:t>Electronic material</a:t>
            </a:r>
          </a:p>
          <a:p>
            <a:pPr>
              <a:buClr>
                <a:schemeClr val="tx2"/>
              </a:buClr>
              <a:buSzPct val="130000"/>
            </a:pPr>
            <a:endParaRPr lang="en-GB" sz="1650" dirty="0"/>
          </a:p>
        </p:txBody>
      </p:sp>
      <p:sp>
        <p:nvSpPr>
          <p:cNvPr id="4" name="Rectangle 3"/>
          <p:cNvSpPr/>
          <p:nvPr/>
        </p:nvSpPr>
        <p:spPr>
          <a:xfrm>
            <a:off x="1214438" y="3129989"/>
            <a:ext cx="6858000" cy="553998"/>
          </a:xfrm>
          <a:prstGeom prst="rect">
            <a:avLst/>
          </a:prstGeom>
        </p:spPr>
        <p:txBody>
          <a:bodyPr wrap="square">
            <a:spAutoFit/>
          </a:bodyPr>
          <a:lstStyle/>
          <a:p>
            <a:pPr>
              <a:buClr>
                <a:schemeClr val="tx2"/>
              </a:buClr>
              <a:buSzPct val="150000"/>
            </a:pPr>
            <a:r>
              <a:rPr lang="en-GB" sz="1500" dirty="0"/>
              <a:t/>
            </a:r>
            <a:br>
              <a:rPr lang="en-GB" sz="1500" dirty="0"/>
            </a:br>
            <a:endParaRPr lang="en-GB" sz="1500" dirty="0"/>
          </a:p>
        </p:txBody>
      </p:sp>
      <p:sp>
        <p:nvSpPr>
          <p:cNvPr id="12" name="Content Placeholder 5"/>
          <p:cNvSpPr txBox="1">
            <a:spLocks/>
          </p:cNvSpPr>
          <p:nvPr/>
        </p:nvSpPr>
        <p:spPr>
          <a:xfrm>
            <a:off x="1541511" y="3233306"/>
            <a:ext cx="6047688" cy="361950"/>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a:buClr>
                <a:schemeClr val="tx2"/>
              </a:buClr>
              <a:buSzPct val="130000"/>
            </a:pPr>
            <a:r>
              <a:rPr lang="en-GB" sz="1950" dirty="0">
                <a:latin typeface="+mj-lt"/>
              </a:rPr>
              <a:t>Copying word for word	</a:t>
            </a:r>
          </a:p>
        </p:txBody>
      </p:sp>
      <p:sp>
        <p:nvSpPr>
          <p:cNvPr id="2" name="Rectangle 1"/>
          <p:cNvSpPr/>
          <p:nvPr/>
        </p:nvSpPr>
        <p:spPr>
          <a:xfrm>
            <a:off x="1214438" y="888614"/>
            <a:ext cx="3785011" cy="346249"/>
          </a:xfrm>
          <a:prstGeom prst="rect">
            <a:avLst/>
          </a:prstGeom>
        </p:spPr>
        <p:txBody>
          <a:bodyPr wrap="none">
            <a:spAutoFit/>
          </a:bodyPr>
          <a:lstStyle/>
          <a:p>
            <a:r>
              <a:rPr lang="en-GB" sz="1650" dirty="0">
                <a:latin typeface="+mj-lt"/>
              </a:rPr>
              <a:t>Any of the following can be plagiarised</a:t>
            </a:r>
            <a:endParaRPr lang="en-US" sz="1650" dirty="0">
              <a:latin typeface="+mj-lt"/>
            </a:endParaRPr>
          </a:p>
        </p:txBody>
      </p:sp>
      <p:sp>
        <p:nvSpPr>
          <p:cNvPr id="3" name="Rectangle 2"/>
          <p:cNvSpPr/>
          <p:nvPr/>
        </p:nvSpPr>
        <p:spPr>
          <a:xfrm>
            <a:off x="3012625" y="3759490"/>
            <a:ext cx="1869743" cy="692497"/>
          </a:xfrm>
          <a:prstGeom prst="rect">
            <a:avLst/>
          </a:prstGeom>
        </p:spPr>
        <p:txBody>
          <a:bodyPr wrap="square">
            <a:spAutoFit/>
          </a:bodyPr>
          <a:lstStyle/>
          <a:p>
            <a:pPr>
              <a:buClr>
                <a:schemeClr val="tx2"/>
              </a:buClr>
              <a:buSzPct val="130000"/>
            </a:pPr>
            <a:r>
              <a:rPr lang="en-GB" sz="1950" dirty="0">
                <a:latin typeface="+mj-lt"/>
              </a:rPr>
              <a:t>Paraphrasing	</a:t>
            </a:r>
          </a:p>
        </p:txBody>
      </p:sp>
      <p:sp>
        <p:nvSpPr>
          <p:cNvPr id="5" name="Rectangle 4"/>
          <p:cNvSpPr/>
          <p:nvPr/>
        </p:nvSpPr>
        <p:spPr>
          <a:xfrm>
            <a:off x="4420026" y="4254486"/>
            <a:ext cx="3565400" cy="392415"/>
          </a:xfrm>
          <a:prstGeom prst="rect">
            <a:avLst/>
          </a:prstGeom>
        </p:spPr>
        <p:txBody>
          <a:bodyPr wrap="none">
            <a:spAutoFit/>
          </a:bodyPr>
          <a:lstStyle/>
          <a:p>
            <a:pPr>
              <a:buClr>
                <a:schemeClr val="tx2"/>
              </a:buClr>
              <a:buSzPct val="130000"/>
            </a:pPr>
            <a:r>
              <a:rPr lang="en-GB" sz="1950" dirty="0">
                <a:latin typeface="+mj-lt"/>
              </a:rPr>
              <a:t>Text-recycling / self-plagiarism</a:t>
            </a:r>
          </a:p>
        </p:txBody>
      </p:sp>
      <p:pic>
        <p:nvPicPr>
          <p:cNvPr id="13" name="Picture 2" descr="Red X Cross Wrong Not Clip Art"/>
          <p:cNvPicPr>
            <a:picLocks noChangeAspect="1" noChangeArrowheads="1"/>
          </p:cNvPicPr>
          <p:nvPr>
            <p:custDataLst>
              <p:tags r:id="rId1"/>
            </p:custDataLst>
          </p:nvPr>
        </p:nvPicPr>
        <p:blipFill>
          <a:blip r:embed="rId6" cstate="print"/>
          <a:srcRect/>
          <a:stretch>
            <a:fillRect/>
          </a:stretch>
        </p:blipFill>
        <p:spPr bwMode="gray">
          <a:xfrm>
            <a:off x="1161785" y="3222754"/>
            <a:ext cx="439341" cy="438150"/>
          </a:xfrm>
          <a:prstGeom prst="rect">
            <a:avLst/>
          </a:prstGeom>
          <a:noFill/>
          <a:ln w="9525">
            <a:noFill/>
            <a:miter lim="800000"/>
            <a:headEnd/>
            <a:tailEnd/>
          </a:ln>
        </p:spPr>
      </p:pic>
      <p:pic>
        <p:nvPicPr>
          <p:cNvPr id="14" name="Picture 2" descr="Red X Cross Wrong Not Clip Art"/>
          <p:cNvPicPr>
            <a:picLocks noChangeAspect="1" noChangeArrowheads="1"/>
          </p:cNvPicPr>
          <p:nvPr>
            <p:custDataLst>
              <p:tags r:id="rId2"/>
            </p:custDataLst>
          </p:nvPr>
        </p:nvPicPr>
        <p:blipFill>
          <a:blip r:embed="rId6" cstate="print"/>
          <a:srcRect/>
          <a:stretch>
            <a:fillRect/>
          </a:stretch>
        </p:blipFill>
        <p:spPr bwMode="gray">
          <a:xfrm>
            <a:off x="2644902" y="3719776"/>
            <a:ext cx="439341" cy="438150"/>
          </a:xfrm>
          <a:prstGeom prst="rect">
            <a:avLst/>
          </a:prstGeom>
          <a:noFill/>
          <a:ln w="9525">
            <a:noFill/>
            <a:miter lim="800000"/>
            <a:headEnd/>
            <a:tailEnd/>
          </a:ln>
        </p:spPr>
      </p:pic>
      <p:pic>
        <p:nvPicPr>
          <p:cNvPr id="15" name="Picture 2" descr="Red X Cross Wrong Not Clip Art"/>
          <p:cNvPicPr>
            <a:picLocks noChangeAspect="1" noChangeArrowheads="1"/>
          </p:cNvPicPr>
          <p:nvPr>
            <p:custDataLst>
              <p:tags r:id="rId3"/>
            </p:custDataLst>
          </p:nvPr>
        </p:nvPicPr>
        <p:blipFill>
          <a:blip r:embed="rId6" cstate="print"/>
          <a:srcRect/>
          <a:stretch>
            <a:fillRect/>
          </a:stretch>
        </p:blipFill>
        <p:spPr bwMode="gray">
          <a:xfrm>
            <a:off x="4057434" y="4220076"/>
            <a:ext cx="439341" cy="438150"/>
          </a:xfrm>
          <a:prstGeom prst="rect">
            <a:avLst/>
          </a:prstGeom>
          <a:noFill/>
          <a:ln w="9525">
            <a:noFill/>
            <a:miter lim="800000"/>
            <a:headEnd/>
            <a:tailEnd/>
          </a:ln>
        </p:spPr>
      </p:pic>
    </p:spTree>
    <p:extLst>
      <p:ext uri="{BB962C8B-B14F-4D97-AF65-F5344CB8AC3E}">
        <p14:creationId xmlns:p14="http://schemas.microsoft.com/office/powerpoint/2010/main" val="365846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26" name="Title 4"/>
          <p:cNvSpPr txBox="1">
            <a:spLocks/>
          </p:cNvSpPr>
          <p:nvPr/>
        </p:nvSpPr>
        <p:spPr>
          <a:xfrm>
            <a:off x="1034764" y="153788"/>
            <a:ext cx="6268538"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Plagiarism is easily detected but also easily avoided…</a:t>
            </a:r>
          </a:p>
        </p:txBody>
      </p:sp>
      <p:sp>
        <p:nvSpPr>
          <p:cNvPr id="29" name="Content Placeholder 5"/>
          <p:cNvSpPr>
            <a:spLocks noGrp="1"/>
          </p:cNvSpPr>
          <p:nvPr>
            <p:ph idx="1"/>
          </p:nvPr>
        </p:nvSpPr>
        <p:spPr>
          <a:xfrm>
            <a:off x="1293229" y="3211489"/>
            <a:ext cx="4548771" cy="1518626"/>
          </a:xfrm>
        </p:spPr>
        <p:txBody>
          <a:bodyPr>
            <a:noAutofit/>
          </a:bodyPr>
          <a:lstStyle/>
          <a:p>
            <a:pPr algn="ctr">
              <a:buClr>
                <a:schemeClr val="tx2"/>
              </a:buClr>
              <a:buSzPct val="150000"/>
            </a:pPr>
            <a:r>
              <a:rPr lang="en-GB" sz="1600" dirty="0" smtClean="0"/>
              <a:t>You </a:t>
            </a:r>
            <a:r>
              <a:rPr lang="en-GB" sz="1600" dirty="0"/>
              <a:t>can use ideas, phrases and arguments from sources already published, just acknowledge the source and the original </a:t>
            </a:r>
            <a:r>
              <a:rPr lang="en-GB" sz="1600" dirty="0" smtClean="0"/>
              <a:t>author</a:t>
            </a:r>
            <a:r>
              <a:rPr lang="en-GB" sz="1600" dirty="0"/>
              <a:t>, and include any directly copied text within quotation </a:t>
            </a:r>
            <a:r>
              <a:rPr lang="en-GB" sz="1600" dirty="0" smtClean="0"/>
              <a:t>marks.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382" y="3037916"/>
            <a:ext cx="1585902" cy="158590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6099" y="997192"/>
            <a:ext cx="1635395" cy="1635395"/>
          </a:xfrm>
          <a:prstGeom prst="rect">
            <a:avLst/>
          </a:prstGeom>
        </p:spPr>
      </p:pic>
      <p:pic>
        <p:nvPicPr>
          <p:cNvPr id="8" name="Picture 1"/>
          <p:cNvPicPr>
            <a:picLocks noChangeAspect="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642463" y="1174444"/>
            <a:ext cx="2399073" cy="98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3626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Aft>
                <a:spcPts val="450"/>
              </a:spcAft>
            </a:pPr>
            <a:r>
              <a:rPr lang="en-GB" b="1" dirty="0"/>
              <a:t>Promoting your research for maximum impact</a:t>
            </a:r>
            <a:endParaRPr lang="en-US" sz="2800" dirty="0"/>
          </a:p>
        </p:txBody>
      </p:sp>
    </p:spTree>
    <p:extLst>
      <p:ext uri="{BB962C8B-B14F-4D97-AF65-F5344CB8AC3E}">
        <p14:creationId xmlns:p14="http://schemas.microsoft.com/office/powerpoint/2010/main" val="39292120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581" y="685895"/>
            <a:ext cx="1769806" cy="2098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40" name="Title 4"/>
          <p:cNvSpPr txBox="1">
            <a:spLocks/>
          </p:cNvSpPr>
          <p:nvPr/>
        </p:nvSpPr>
        <p:spPr>
          <a:xfrm>
            <a:off x="1396099" y="528903"/>
            <a:ext cx="6268538"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Preparing </a:t>
            </a:r>
            <a:r>
              <a:rPr lang="en-GB" sz="1800" b="1"/>
              <a:t>your article</a:t>
            </a:r>
            <a:endParaRPr lang="en-GB" sz="1800" b="1" dirty="0"/>
          </a:p>
        </p:txBody>
      </p:sp>
      <p:sp>
        <p:nvSpPr>
          <p:cNvPr id="55" name="Content Placeholder 5"/>
          <p:cNvSpPr>
            <a:spLocks noGrp="1"/>
          </p:cNvSpPr>
          <p:nvPr>
            <p:ph idx="1"/>
          </p:nvPr>
        </p:nvSpPr>
        <p:spPr>
          <a:xfrm>
            <a:off x="1396099" y="1087711"/>
            <a:ext cx="6268538" cy="2717915"/>
          </a:xfrm>
        </p:spPr>
        <p:txBody>
          <a:bodyPr>
            <a:noAutofit/>
          </a:bodyPr>
          <a:lstStyle/>
          <a:p>
            <a:pPr marL="257175" indent="-257175">
              <a:buClr>
                <a:schemeClr val="tx2"/>
              </a:buClr>
              <a:buSzPct val="150000"/>
              <a:buFont typeface="Wingdings" panose="05000000000000000000" pitchFamily="2" charset="2"/>
              <a:buChar char="§"/>
            </a:pPr>
            <a:r>
              <a:rPr lang="en-GB" dirty="0" smtClean="0"/>
              <a:t>Spend </a:t>
            </a:r>
            <a:r>
              <a:rPr lang="en-GB" dirty="0"/>
              <a:t>time on </a:t>
            </a:r>
            <a:r>
              <a:rPr lang="en-GB" dirty="0" smtClean="0"/>
              <a:t>making sure your </a:t>
            </a:r>
            <a:r>
              <a:rPr lang="en-GB" b="1" dirty="0" smtClean="0"/>
              <a:t>paper is clear and concise.</a:t>
            </a:r>
            <a:endParaRPr lang="en-GB" b="1" dirty="0"/>
          </a:p>
          <a:p>
            <a:pPr marL="257175" indent="-257175">
              <a:buClr>
                <a:schemeClr val="tx2"/>
              </a:buClr>
              <a:buSzPct val="150000"/>
              <a:buFont typeface="Wingdings" panose="05000000000000000000" pitchFamily="2" charset="2"/>
              <a:buChar char="§"/>
            </a:pPr>
            <a:r>
              <a:rPr lang="en-GB" dirty="0"/>
              <a:t>Sharing </a:t>
            </a:r>
            <a:r>
              <a:rPr lang="en-GB" b="1" dirty="0"/>
              <a:t>research </a:t>
            </a:r>
            <a:r>
              <a:rPr lang="en-GB" b="1" dirty="0" smtClean="0"/>
              <a:t>data.</a:t>
            </a:r>
            <a:endParaRPr lang="en-GB" b="1" dirty="0"/>
          </a:p>
          <a:p>
            <a:pPr marL="257175" indent="-257175">
              <a:buClr>
                <a:schemeClr val="tx2"/>
              </a:buClr>
              <a:buSzPct val="150000"/>
              <a:buFont typeface="Wingdings" panose="05000000000000000000" pitchFamily="2" charset="2"/>
              <a:buChar char="§"/>
            </a:pPr>
            <a:r>
              <a:rPr lang="en-GB" dirty="0"/>
              <a:t>Use </a:t>
            </a:r>
            <a:r>
              <a:rPr lang="en-GB" b="1" dirty="0"/>
              <a:t>easy to understand charts and professional </a:t>
            </a:r>
            <a:r>
              <a:rPr lang="en-GB" b="1" dirty="0" smtClean="0"/>
              <a:t>illustrations</a:t>
            </a:r>
            <a:r>
              <a:rPr lang="en-GB" dirty="0" smtClean="0"/>
              <a:t>.</a:t>
            </a:r>
            <a:endParaRPr lang="en-GB" dirty="0"/>
          </a:p>
          <a:p>
            <a:pPr marL="257175" indent="-257175">
              <a:buClr>
                <a:schemeClr val="tx2"/>
              </a:buClr>
              <a:buSzPct val="150000"/>
              <a:buFont typeface="Wingdings" panose="05000000000000000000" pitchFamily="2" charset="2"/>
              <a:buChar char="§"/>
            </a:pPr>
            <a:r>
              <a:rPr lang="en-GB" dirty="0"/>
              <a:t>Use </a:t>
            </a:r>
            <a:r>
              <a:rPr lang="en-GB" b="1" dirty="0"/>
              <a:t>clear and correct manuscript </a:t>
            </a:r>
            <a:r>
              <a:rPr lang="en-GB" b="1" dirty="0" smtClean="0"/>
              <a:t>language</a:t>
            </a:r>
            <a:r>
              <a:rPr lang="en-GB" dirty="0" smtClean="0"/>
              <a:t>.</a:t>
            </a:r>
          </a:p>
          <a:p>
            <a:pPr marL="257175" indent="-257175">
              <a:buClr>
                <a:schemeClr val="tx2"/>
              </a:buClr>
              <a:buSzPct val="150000"/>
              <a:buFont typeface="Wingdings" panose="05000000000000000000" pitchFamily="2" charset="2"/>
              <a:buChar char="§"/>
            </a:pPr>
            <a:endParaRPr lang="en-GB" dirty="0"/>
          </a:p>
        </p:txBody>
      </p:sp>
    </p:spTree>
    <p:extLst>
      <p:ext uri="{BB962C8B-B14F-4D97-AF65-F5344CB8AC3E}">
        <p14:creationId xmlns:p14="http://schemas.microsoft.com/office/powerpoint/2010/main" val="10419460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809" y="1399044"/>
            <a:ext cx="3977571" cy="1405409"/>
          </a:xfrm>
          <a:prstGeom prst="rect">
            <a:avLst/>
          </a:prstGeom>
        </p:spPr>
      </p:pic>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40" name="Title 4"/>
          <p:cNvSpPr txBox="1">
            <a:spLocks/>
          </p:cNvSpPr>
          <p:nvPr/>
        </p:nvSpPr>
        <p:spPr>
          <a:xfrm>
            <a:off x="1396099" y="528903"/>
            <a:ext cx="6268538"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Promoting your article </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7320" y="1842286"/>
            <a:ext cx="1901300" cy="633767"/>
          </a:xfrm>
          <a:prstGeom prst="rect">
            <a:avLst/>
          </a:prstGeom>
        </p:spPr>
      </p:pic>
      <p:sp>
        <p:nvSpPr>
          <p:cNvPr id="14" name="Content Placeholder 5"/>
          <p:cNvSpPr>
            <a:spLocks noGrp="1"/>
          </p:cNvSpPr>
          <p:nvPr>
            <p:ph idx="1"/>
          </p:nvPr>
        </p:nvSpPr>
        <p:spPr>
          <a:xfrm>
            <a:off x="1343469" y="1380706"/>
            <a:ext cx="6373799" cy="2563091"/>
          </a:xfrm>
        </p:spPr>
        <p:txBody>
          <a:bodyPr>
            <a:noAutofit/>
          </a:bodyPr>
          <a:lstStyle/>
          <a:p>
            <a:pPr marL="257175" indent="-257175">
              <a:buClr>
                <a:schemeClr val="tx2"/>
              </a:buClr>
              <a:buSzPct val="150000"/>
              <a:buFont typeface="Wingdings" panose="05000000000000000000" pitchFamily="2" charset="2"/>
              <a:buChar char="§"/>
            </a:pPr>
            <a:r>
              <a:rPr lang="en-GB" dirty="0" smtClean="0"/>
              <a:t>Platforms </a:t>
            </a:r>
          </a:p>
          <a:p>
            <a:pPr marL="257175" indent="-257175">
              <a:buClr>
                <a:schemeClr val="tx2"/>
              </a:buClr>
              <a:buSzPct val="150000"/>
              <a:buFont typeface="Wingdings" panose="05000000000000000000" pitchFamily="2" charset="2"/>
              <a:buChar char="§"/>
            </a:pPr>
            <a:endParaRPr lang="en-GB" dirty="0" smtClean="0"/>
          </a:p>
          <a:p>
            <a:pPr marL="257175" indent="-257175">
              <a:buClr>
                <a:schemeClr val="tx2"/>
              </a:buClr>
              <a:buSzPct val="150000"/>
              <a:buFont typeface="Wingdings" panose="05000000000000000000" pitchFamily="2" charset="2"/>
              <a:buChar char="§"/>
            </a:pPr>
            <a:endParaRPr lang="en-GB" dirty="0"/>
          </a:p>
          <a:p>
            <a:pPr marL="257175" indent="-257175">
              <a:buClr>
                <a:schemeClr val="tx2"/>
              </a:buClr>
              <a:buSzPct val="150000"/>
              <a:buFont typeface="Wingdings" panose="05000000000000000000" pitchFamily="2" charset="2"/>
              <a:buChar char="§"/>
            </a:pPr>
            <a:endParaRPr lang="en-GB" dirty="0" smtClean="0"/>
          </a:p>
          <a:p>
            <a:pPr>
              <a:buClr>
                <a:schemeClr val="tx2"/>
              </a:buClr>
              <a:buSzPct val="150000"/>
            </a:pPr>
            <a:r>
              <a:rPr lang="en-GB" dirty="0"/>
              <a:t/>
            </a:r>
            <a:br>
              <a:rPr lang="en-GB" dirty="0"/>
            </a:br>
            <a:endParaRPr lang="en-GB" dirty="0"/>
          </a:p>
          <a:p>
            <a:pPr marL="257175" indent="-257175">
              <a:buClr>
                <a:schemeClr val="tx2"/>
              </a:buClr>
              <a:buSzPct val="150000"/>
              <a:buFont typeface="Wingdings" panose="05000000000000000000" pitchFamily="2" charset="2"/>
              <a:buChar char="§"/>
            </a:pPr>
            <a:endParaRPr lang="en-GB" dirty="0"/>
          </a:p>
        </p:txBody>
      </p:sp>
    </p:spTree>
    <p:extLst>
      <p:ext uri="{BB962C8B-B14F-4D97-AF65-F5344CB8AC3E}">
        <p14:creationId xmlns:p14="http://schemas.microsoft.com/office/powerpoint/2010/main" val="4180827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2194"/>
          <a:stretch/>
        </p:blipFill>
        <p:spPr>
          <a:xfrm>
            <a:off x="4872037" y="-270662"/>
            <a:ext cx="3128963" cy="461459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270" y="388598"/>
            <a:ext cx="1290233" cy="1290233"/>
          </a:xfrm>
          <a:prstGeom prst="rect">
            <a:avLst/>
          </a:prstGeom>
        </p:spPr>
      </p:pic>
      <p:sp>
        <p:nvSpPr>
          <p:cNvPr id="24" name="Title 4"/>
          <p:cNvSpPr>
            <a:spLocks noGrp="1"/>
          </p:cNvSpPr>
          <p:nvPr>
            <p:ph type="title"/>
          </p:nvPr>
        </p:nvSpPr>
        <p:spPr>
          <a:xfrm>
            <a:off x="1396100" y="614628"/>
            <a:ext cx="6268539" cy="313984"/>
          </a:xfrm>
        </p:spPr>
        <p:txBody>
          <a:bodyPr/>
          <a:lstStyle/>
          <a:p>
            <a:r>
              <a:rPr lang="en-GB" b="1" dirty="0" smtClean="0"/>
              <a:t>Abstract</a:t>
            </a:r>
            <a:endParaRPr lang="en-US" b="1" dirty="0"/>
          </a:p>
        </p:txBody>
      </p:sp>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7" name="TextBox 6"/>
          <p:cNvSpPr txBox="1"/>
          <p:nvPr/>
        </p:nvSpPr>
        <p:spPr>
          <a:xfrm>
            <a:off x="2606309" y="3572979"/>
            <a:ext cx="4084093" cy="1379101"/>
          </a:xfrm>
          <a:prstGeom prst="roundRect">
            <a:avLst/>
          </a:prstGeom>
          <a:solidFill>
            <a:schemeClr val="accent2"/>
          </a:solidFill>
          <a:ln w="38100" cap="rnd">
            <a:solidFill>
              <a:schemeClr val="tx2">
                <a:lumMod val="40000"/>
                <a:lumOff val="60000"/>
              </a:schemeClr>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defTabSz="342900">
              <a:defRPr/>
            </a:pPr>
            <a:r>
              <a:rPr lang="en-US" altLang="zh-CN" sz="1500" b="1" dirty="0">
                <a:solidFill>
                  <a:srgbClr val="53565A"/>
                </a:solidFill>
                <a:ea typeface="宋体" pitchFamily="2" charset="-122"/>
              </a:rPr>
              <a:t>Follow the Rule of 10</a:t>
            </a:r>
          </a:p>
          <a:p>
            <a:pPr defTabSz="342900">
              <a:defRPr/>
            </a:pPr>
            <a:r>
              <a:rPr lang="en-US" altLang="zh-CN" sz="1500" dirty="0">
                <a:solidFill>
                  <a:srgbClr val="53565A"/>
                </a:solidFill>
                <a:cs typeface="Arial"/>
              </a:rPr>
              <a:t>1-2 sentences: aim</a:t>
            </a:r>
          </a:p>
          <a:p>
            <a:pPr defTabSz="342900">
              <a:defRPr/>
            </a:pPr>
            <a:r>
              <a:rPr lang="en-US" altLang="zh-CN" sz="1500" dirty="0">
                <a:solidFill>
                  <a:srgbClr val="53565A"/>
                </a:solidFill>
                <a:cs typeface="Arial"/>
              </a:rPr>
              <a:t>2-3 sentences: materials &amp; methods</a:t>
            </a:r>
          </a:p>
          <a:p>
            <a:pPr defTabSz="342900">
              <a:defRPr/>
            </a:pPr>
            <a:r>
              <a:rPr lang="en-US" altLang="zh-CN" sz="1500" dirty="0">
                <a:solidFill>
                  <a:srgbClr val="53565A"/>
                </a:solidFill>
                <a:cs typeface="Arial"/>
              </a:rPr>
              <a:t>2-3 sentences: results</a:t>
            </a:r>
          </a:p>
          <a:p>
            <a:pPr defTabSz="342900">
              <a:defRPr/>
            </a:pPr>
            <a:r>
              <a:rPr lang="en-US" altLang="zh-CN" sz="1500" dirty="0">
                <a:solidFill>
                  <a:srgbClr val="53565A"/>
                </a:solidFill>
                <a:cs typeface="Arial"/>
              </a:rPr>
              <a:t>2 sentences: discussion/conclusions</a:t>
            </a:r>
            <a:endParaRPr lang="en-US" sz="1500" dirty="0">
              <a:solidFill>
                <a:srgbClr val="53565A"/>
              </a:solidFill>
              <a:cs typeface="Arial"/>
            </a:endParaRPr>
          </a:p>
        </p:txBody>
      </p:sp>
      <p:sp>
        <p:nvSpPr>
          <p:cNvPr id="23" name="Content Placeholder 5"/>
          <p:cNvSpPr>
            <a:spLocks noGrp="1"/>
          </p:cNvSpPr>
          <p:nvPr>
            <p:ph idx="1"/>
          </p:nvPr>
        </p:nvSpPr>
        <p:spPr>
          <a:xfrm>
            <a:off x="1396100" y="1150414"/>
            <a:ext cx="6268538" cy="3358931"/>
          </a:xfrm>
        </p:spPr>
        <p:txBody>
          <a:bodyPr>
            <a:normAutofit/>
          </a:bodyPr>
          <a:lstStyle/>
          <a:p>
            <a:pPr marL="257175" indent="-257175">
              <a:buClr>
                <a:schemeClr val="tx2"/>
              </a:buClr>
              <a:buSzPct val="130000"/>
              <a:buFont typeface="Wingdings" panose="05000000000000000000" pitchFamily="2" charset="2"/>
              <a:buChar char="§"/>
            </a:pPr>
            <a:r>
              <a:rPr lang="en-GB" dirty="0">
                <a:solidFill>
                  <a:schemeClr val="tx1"/>
                </a:solidFill>
              </a:rPr>
              <a:t>Keep it as brief as </a:t>
            </a:r>
            <a:r>
              <a:rPr lang="en-GB" dirty="0" smtClean="0">
                <a:solidFill>
                  <a:schemeClr val="tx1"/>
                </a:solidFill>
              </a:rPr>
              <a:t>possible</a:t>
            </a:r>
          </a:p>
          <a:p>
            <a:pPr marL="257175" indent="-257175">
              <a:buClr>
                <a:schemeClr val="tx2"/>
              </a:buClr>
              <a:buSzPct val="130000"/>
              <a:buFont typeface="Wingdings" panose="05000000000000000000" pitchFamily="2" charset="2"/>
              <a:buChar char="§"/>
            </a:pPr>
            <a:r>
              <a:rPr lang="en-GB" dirty="0" smtClean="0">
                <a:solidFill>
                  <a:schemeClr val="tx1"/>
                </a:solidFill>
              </a:rPr>
              <a:t>Summarize the </a:t>
            </a:r>
            <a:r>
              <a:rPr lang="en-US" b="1" dirty="0" smtClean="0">
                <a:solidFill>
                  <a:schemeClr val="tx1"/>
                </a:solidFill>
              </a:rPr>
              <a:t>problem, methods, results, and conclusions</a:t>
            </a:r>
          </a:p>
          <a:p>
            <a:pPr marL="257175" indent="-257175">
              <a:buClr>
                <a:schemeClr val="tx2"/>
              </a:buClr>
              <a:buSzPct val="130000"/>
              <a:buFont typeface="Wingdings" panose="05000000000000000000" pitchFamily="2" charset="2"/>
              <a:buChar char="§"/>
            </a:pPr>
            <a:r>
              <a:rPr lang="en-GB" dirty="0" smtClean="0">
                <a:solidFill>
                  <a:schemeClr val="tx1"/>
                </a:solidFill>
              </a:rPr>
              <a:t>Make sure it is </a:t>
            </a:r>
            <a:r>
              <a:rPr lang="en-GB" b="1" dirty="0" smtClean="0">
                <a:solidFill>
                  <a:schemeClr val="tx1"/>
                </a:solidFill>
              </a:rPr>
              <a:t>clearly written and easy to understand</a:t>
            </a:r>
            <a:endParaRPr lang="en-GB" b="1" dirty="0">
              <a:solidFill>
                <a:schemeClr val="tx1"/>
              </a:solidFill>
            </a:endParaRPr>
          </a:p>
          <a:p>
            <a:pPr marL="257175" indent="-257175">
              <a:buClr>
                <a:schemeClr val="tx2"/>
              </a:buClr>
              <a:buSzPct val="130000"/>
              <a:buFont typeface="Wingdings" panose="05000000000000000000" pitchFamily="2" charset="2"/>
              <a:buChar char="§"/>
            </a:pPr>
            <a:r>
              <a:rPr lang="en-GB" dirty="0" smtClean="0">
                <a:solidFill>
                  <a:schemeClr val="tx1"/>
                </a:solidFill>
              </a:rPr>
              <a:t>Make sure it is </a:t>
            </a:r>
            <a:r>
              <a:rPr lang="en-GB" b="1" dirty="0" smtClean="0">
                <a:solidFill>
                  <a:schemeClr val="tx1"/>
                </a:solidFill>
              </a:rPr>
              <a:t>accurate </a:t>
            </a:r>
            <a:r>
              <a:rPr lang="en-GB" b="1" dirty="0">
                <a:solidFill>
                  <a:schemeClr val="tx1"/>
                </a:solidFill>
              </a:rPr>
              <a:t>and </a:t>
            </a:r>
            <a:r>
              <a:rPr lang="en-GB" b="1" dirty="0" smtClean="0">
                <a:solidFill>
                  <a:schemeClr val="tx1"/>
                </a:solidFill>
              </a:rPr>
              <a:t>specific </a:t>
            </a:r>
            <a:r>
              <a:rPr lang="en-GB" dirty="0" smtClean="0">
                <a:solidFill>
                  <a:schemeClr val="tx1"/>
                </a:solidFill>
              </a:rPr>
              <a:t>while also being catchy</a:t>
            </a:r>
          </a:p>
          <a:p>
            <a:pPr marL="257175" indent="-257175">
              <a:buClr>
                <a:schemeClr val="tx2"/>
              </a:buClr>
              <a:buSzPct val="130000"/>
              <a:buFont typeface="Wingdings" panose="05000000000000000000" pitchFamily="2" charset="2"/>
              <a:buChar char="§"/>
            </a:pPr>
            <a:r>
              <a:rPr lang="en-US" dirty="0" smtClean="0">
                <a:solidFill>
                  <a:schemeClr val="tx1"/>
                </a:solidFill>
              </a:rPr>
              <a:t>accurately </a:t>
            </a:r>
            <a:r>
              <a:rPr lang="en-US" dirty="0">
                <a:solidFill>
                  <a:schemeClr val="tx1"/>
                </a:solidFill>
              </a:rPr>
              <a:t>reflects the content of the </a:t>
            </a:r>
            <a:r>
              <a:rPr lang="en-US" dirty="0" smtClean="0">
                <a:solidFill>
                  <a:schemeClr val="tx1"/>
                </a:solidFill>
              </a:rPr>
              <a:t>paper</a:t>
            </a:r>
            <a:endParaRPr lang="en-GB" dirty="0">
              <a:solidFill>
                <a:schemeClr val="tx1"/>
              </a:solidFill>
            </a:endParaRPr>
          </a:p>
          <a:p>
            <a:pPr marL="257175" indent="-257175">
              <a:buClr>
                <a:schemeClr val="tx2"/>
              </a:buClr>
              <a:buSzPct val="130000"/>
              <a:buFont typeface="Wingdings" panose="05000000000000000000" pitchFamily="2" charset="2"/>
              <a:buChar char="§"/>
            </a:pPr>
            <a:endParaRPr lang="en-GB" dirty="0" smtClean="0"/>
          </a:p>
        </p:txBody>
      </p:sp>
    </p:spTree>
    <p:extLst>
      <p:ext uri="{BB962C8B-B14F-4D97-AF65-F5344CB8AC3E}">
        <p14:creationId xmlns:p14="http://schemas.microsoft.com/office/powerpoint/2010/main" val="2343662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225" y="3110164"/>
            <a:ext cx="1943842" cy="1909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9" name="Text Placeholder 8"/>
          <p:cNvSpPr>
            <a:spLocks noGrp="1"/>
          </p:cNvSpPr>
          <p:nvPr>
            <p:ph type="body" sz="quarter" idx="12"/>
          </p:nvPr>
        </p:nvSpPr>
        <p:spPr>
          <a:xfrm>
            <a:off x="3347356" y="4623818"/>
            <a:ext cx="4317281" cy="268074"/>
          </a:xfrm>
        </p:spPr>
        <p:txBody>
          <a:bodyPr>
            <a:normAutofit fontScale="55000" lnSpcReduction="20000"/>
          </a:bodyPr>
          <a:lstStyle/>
          <a:p>
            <a:r>
              <a:rPr lang="en-US" dirty="0" smtClean="0"/>
              <a:t> </a:t>
            </a:r>
            <a:endParaRPr lang="en-US" dirty="0"/>
          </a:p>
        </p:txBody>
      </p:sp>
      <p:sp>
        <p:nvSpPr>
          <p:cNvPr id="40" name="Title 4"/>
          <p:cNvSpPr txBox="1">
            <a:spLocks/>
          </p:cNvSpPr>
          <p:nvPr/>
        </p:nvSpPr>
        <p:spPr>
          <a:xfrm>
            <a:off x="1396099" y="528903"/>
            <a:ext cx="6268538"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Promoting your article – what you can do</a:t>
            </a:r>
          </a:p>
        </p:txBody>
      </p:sp>
      <p:sp>
        <p:nvSpPr>
          <p:cNvPr id="55" name="Content Placeholder 5"/>
          <p:cNvSpPr>
            <a:spLocks noGrp="1"/>
          </p:cNvSpPr>
          <p:nvPr>
            <p:ph idx="1"/>
          </p:nvPr>
        </p:nvSpPr>
        <p:spPr>
          <a:xfrm>
            <a:off x="1396099" y="1296148"/>
            <a:ext cx="4679849" cy="2563091"/>
          </a:xfrm>
        </p:spPr>
        <p:txBody>
          <a:bodyPr>
            <a:noAutofit/>
          </a:bodyPr>
          <a:lstStyle/>
          <a:p>
            <a:pPr marL="257175" indent="-257175">
              <a:buClr>
                <a:schemeClr val="tx2"/>
              </a:buClr>
              <a:buSzPct val="150000"/>
              <a:buFont typeface="Wingdings" panose="05000000000000000000" pitchFamily="2" charset="2"/>
              <a:buChar char="§"/>
            </a:pPr>
            <a:r>
              <a:rPr lang="en-GB" b="1" dirty="0" smtClean="0"/>
              <a:t>Conferences: </a:t>
            </a:r>
            <a:r>
              <a:rPr lang="en-GB" dirty="0" smtClean="0"/>
              <a:t>network, connect online, online poster</a:t>
            </a:r>
          </a:p>
          <a:p>
            <a:pPr marL="257175" indent="-257175">
              <a:buClr>
                <a:schemeClr val="tx2"/>
              </a:buClr>
              <a:buSzPct val="150000"/>
              <a:buFont typeface="Wingdings" panose="05000000000000000000" pitchFamily="2" charset="2"/>
              <a:buChar char="§"/>
            </a:pPr>
            <a:r>
              <a:rPr lang="en-GB" dirty="0" smtClean="0"/>
              <a:t>Prepare a lay summary</a:t>
            </a:r>
            <a:endParaRPr lang="en-GB" dirty="0"/>
          </a:p>
          <a:p>
            <a:pPr marL="257175" indent="-257175">
              <a:buClr>
                <a:schemeClr val="tx2"/>
              </a:buClr>
              <a:buSzPct val="150000"/>
              <a:buFont typeface="Wingdings" panose="05000000000000000000" pitchFamily="2" charset="2"/>
              <a:buChar char="§"/>
            </a:pPr>
            <a:r>
              <a:rPr lang="en-GB" dirty="0" smtClean="0"/>
              <a:t>Use </a:t>
            </a:r>
            <a:r>
              <a:rPr lang="en-GB" b="1" dirty="0" smtClean="0"/>
              <a:t>your </a:t>
            </a:r>
            <a:r>
              <a:rPr lang="en-GB" b="1" dirty="0"/>
              <a:t>institution’s communication’s </a:t>
            </a:r>
            <a:r>
              <a:rPr lang="en-GB" b="1" dirty="0" smtClean="0"/>
              <a:t>channels</a:t>
            </a:r>
          </a:p>
          <a:p>
            <a:pPr marL="257175" indent="-257175">
              <a:buClr>
                <a:schemeClr val="tx2"/>
              </a:buClr>
              <a:buSzPct val="150000"/>
              <a:buFont typeface="Wingdings" panose="05000000000000000000" pitchFamily="2" charset="2"/>
              <a:buChar char="§"/>
            </a:pPr>
            <a:r>
              <a:rPr lang="en-GB" dirty="0"/>
              <a:t>Prepare an </a:t>
            </a:r>
            <a:r>
              <a:rPr lang="en-GB" b="1" dirty="0" smtClean="0"/>
              <a:t>audio slide </a:t>
            </a:r>
            <a:r>
              <a:rPr lang="en-GB" b="1" dirty="0"/>
              <a:t>presentation</a:t>
            </a:r>
          </a:p>
          <a:p>
            <a:pPr marL="257175" indent="-257175">
              <a:buClr>
                <a:schemeClr val="tx2"/>
              </a:buClr>
              <a:buSzPct val="150000"/>
              <a:buFont typeface="Wingdings" panose="05000000000000000000" pitchFamily="2" charset="2"/>
              <a:buChar char="§"/>
            </a:pPr>
            <a:r>
              <a:rPr lang="en-GB" dirty="0" smtClean="0"/>
              <a:t>Keep your </a:t>
            </a:r>
            <a:r>
              <a:rPr lang="en-GB" b="1" dirty="0" smtClean="0"/>
              <a:t>profiles up to date with your latest publications</a:t>
            </a:r>
          </a:p>
          <a:p>
            <a:pPr marL="257175" indent="-257175">
              <a:buClr>
                <a:schemeClr val="tx2"/>
              </a:buClr>
              <a:buSzPct val="150000"/>
              <a:buFont typeface="Wingdings" panose="05000000000000000000" pitchFamily="2" charset="2"/>
              <a:buChar char="§"/>
            </a:pPr>
            <a:r>
              <a:rPr lang="en-GB" dirty="0" smtClean="0"/>
              <a:t>Make full use of social media</a:t>
            </a:r>
          </a:p>
        </p:txBody>
      </p:sp>
      <p:pic>
        <p:nvPicPr>
          <p:cNvPr id="2" name="Picture 1"/>
          <p:cNvPicPr>
            <a:picLocks noChangeAspect="1"/>
          </p:cNvPicPr>
          <p:nvPr/>
        </p:nvPicPr>
        <p:blipFill rotWithShape="1">
          <a:blip r:embed="rId4"/>
          <a:srcRect l="69727" t="24616" r="15478" b="36568"/>
          <a:stretch/>
        </p:blipFill>
        <p:spPr>
          <a:xfrm>
            <a:off x="6882146" y="84761"/>
            <a:ext cx="1875914" cy="2766974"/>
          </a:xfrm>
          <a:prstGeom prst="rect">
            <a:avLst/>
          </a:prstGeom>
          <a:solidFill>
            <a:schemeClr val="accent2"/>
          </a:solidFill>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559" y="4437298"/>
            <a:ext cx="582605" cy="58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3454" y="4361081"/>
            <a:ext cx="881317" cy="57836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5902" y="4392457"/>
            <a:ext cx="630180" cy="630180"/>
          </a:xfrm>
          <a:prstGeom prst="rect">
            <a:avLst/>
          </a:prstGeom>
          <a:ln>
            <a:noFill/>
          </a:ln>
          <a:effec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6713" y="4402279"/>
            <a:ext cx="582605" cy="582605"/>
          </a:xfrm>
          <a:prstGeom prst="rect">
            <a:avLst/>
          </a:prstGeom>
          <a:ln>
            <a:noFill/>
          </a:ln>
          <a:effectLst/>
        </p:spPr>
      </p:pic>
    </p:spTree>
    <p:extLst>
      <p:ext uri="{BB962C8B-B14F-4D97-AF65-F5344CB8AC3E}">
        <p14:creationId xmlns:p14="http://schemas.microsoft.com/office/powerpoint/2010/main" val="31601985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Thank You!!!</a:t>
            </a:r>
            <a:endParaRPr lang="en-GB" b="1" dirty="0"/>
          </a:p>
        </p:txBody>
      </p:sp>
    </p:spTree>
    <p:extLst>
      <p:ext uri="{BB962C8B-B14F-4D97-AF65-F5344CB8AC3E}">
        <p14:creationId xmlns:p14="http://schemas.microsoft.com/office/powerpoint/2010/main" val="30800135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3347357" y="4345991"/>
            <a:ext cx="4317281" cy="292894"/>
          </a:xfrm>
        </p:spPr>
        <p:txBody>
          <a:bodyPr>
            <a:normAutofit fontScale="70000" lnSpcReduction="20000"/>
          </a:bodyPr>
          <a:lstStyle/>
          <a:p>
            <a:r>
              <a:rPr lang="en-US" dirty="0" smtClean="0"/>
              <a:t> </a:t>
            </a:r>
            <a:endParaRPr lang="en-US" dirty="0"/>
          </a:p>
        </p:txBody>
      </p:sp>
      <p:sp>
        <p:nvSpPr>
          <p:cNvPr id="12" name="Title 4"/>
          <p:cNvSpPr txBox="1">
            <a:spLocks/>
          </p:cNvSpPr>
          <p:nvPr/>
        </p:nvSpPr>
        <p:spPr>
          <a:xfrm>
            <a:off x="1396100" y="537068"/>
            <a:ext cx="6268539" cy="313984"/>
          </a:xfrm>
          <a:prstGeom prst="rect">
            <a:avLst/>
          </a:prstGeom>
        </p:spPr>
        <p:txBody>
          <a:bodyPr vert="horz" lIns="68580" tIns="34290" rIns="68580" bIns="34290" rtlCol="0" anchor="ctr">
            <a:noAutofit/>
          </a:bodyPr>
          <a:lstStyle>
            <a:lvl1pPr algn="l" defTabSz="457200" rtl="0" eaLnBrk="1" latinLnBrk="0" hangingPunct="1">
              <a:spcBef>
                <a:spcPct val="0"/>
              </a:spcBef>
              <a:buNone/>
              <a:defRPr sz="2400" b="0" i="0" kern="1200">
                <a:solidFill>
                  <a:schemeClr val="accent1"/>
                </a:solidFill>
                <a:latin typeface="Arial Bold"/>
                <a:ea typeface="+mj-ea"/>
                <a:cs typeface="Arial Bold"/>
              </a:defRPr>
            </a:lvl1pPr>
          </a:lstStyle>
          <a:p>
            <a:r>
              <a:rPr lang="en-GB" sz="1800" b="1" dirty="0"/>
              <a:t>Keywords</a:t>
            </a:r>
            <a:endParaRPr lang="en-US" sz="1800" b="1" dirty="0"/>
          </a:p>
        </p:txBody>
      </p:sp>
      <p:sp>
        <p:nvSpPr>
          <p:cNvPr id="11" name="Content Placeholder 5"/>
          <p:cNvSpPr>
            <a:spLocks noGrp="1"/>
          </p:cNvSpPr>
          <p:nvPr>
            <p:ph idx="1"/>
          </p:nvPr>
        </p:nvSpPr>
        <p:spPr>
          <a:xfrm>
            <a:off x="1396100" y="1066104"/>
            <a:ext cx="6268538" cy="1094014"/>
          </a:xfrm>
        </p:spPr>
        <p:txBody>
          <a:bodyPr>
            <a:noAutofit/>
          </a:bodyPr>
          <a:lstStyle/>
          <a:p>
            <a:pPr marL="257175" indent="-257175">
              <a:buClr>
                <a:schemeClr val="tx2"/>
              </a:buClr>
              <a:buSzPct val="130000"/>
              <a:buFont typeface="Wingdings" panose="05000000000000000000" pitchFamily="2" charset="2"/>
              <a:buChar char="§"/>
            </a:pPr>
            <a:r>
              <a:rPr lang="en-GB" dirty="0" smtClean="0">
                <a:solidFill>
                  <a:schemeClr val="tx1"/>
                </a:solidFill>
              </a:rPr>
              <a:t>Are the</a:t>
            </a:r>
            <a:r>
              <a:rPr lang="en-GB" b="1" dirty="0" smtClean="0">
                <a:solidFill>
                  <a:schemeClr val="tx1"/>
                </a:solidFill>
              </a:rPr>
              <a:t> labels </a:t>
            </a:r>
            <a:r>
              <a:rPr lang="en-GB" dirty="0" smtClean="0">
                <a:solidFill>
                  <a:schemeClr val="tx1"/>
                </a:solidFill>
              </a:rPr>
              <a:t>of the manuscript </a:t>
            </a:r>
          </a:p>
          <a:p>
            <a:pPr marL="257175" indent="-257175">
              <a:buClr>
                <a:schemeClr val="tx2"/>
              </a:buClr>
              <a:buSzPct val="130000"/>
              <a:buFont typeface="Wingdings" panose="05000000000000000000" pitchFamily="2" charset="2"/>
              <a:buChar char="§"/>
            </a:pPr>
            <a:r>
              <a:rPr lang="en-GB" dirty="0" smtClean="0">
                <a:solidFill>
                  <a:schemeClr val="tx1"/>
                </a:solidFill>
              </a:rPr>
              <a:t>Are </a:t>
            </a:r>
            <a:r>
              <a:rPr lang="en-GB" dirty="0">
                <a:solidFill>
                  <a:schemeClr val="tx1"/>
                </a:solidFill>
              </a:rPr>
              <a:t>used by </a:t>
            </a:r>
            <a:r>
              <a:rPr lang="en-GB" b="1" dirty="0">
                <a:solidFill>
                  <a:schemeClr val="tx1"/>
                </a:solidFill>
              </a:rPr>
              <a:t>indexing and abstracting </a:t>
            </a:r>
            <a:r>
              <a:rPr lang="en-GB" dirty="0" smtClean="0">
                <a:solidFill>
                  <a:schemeClr val="tx1"/>
                </a:solidFill>
              </a:rPr>
              <a:t>services</a:t>
            </a:r>
          </a:p>
          <a:p>
            <a:pPr marL="257175" indent="-257175">
              <a:buClr>
                <a:schemeClr val="tx2"/>
              </a:buClr>
              <a:buSzPct val="130000"/>
              <a:buFont typeface="Wingdings" panose="05000000000000000000" pitchFamily="2" charset="2"/>
              <a:buChar char="§"/>
            </a:pPr>
            <a:r>
              <a:rPr lang="en-GB" dirty="0">
                <a:solidFill>
                  <a:schemeClr val="tx1"/>
                </a:solidFill>
              </a:rPr>
              <a:t>Should be </a:t>
            </a:r>
            <a:r>
              <a:rPr lang="en-GB" b="1" dirty="0">
                <a:solidFill>
                  <a:schemeClr val="tx1"/>
                </a:solidFill>
              </a:rPr>
              <a:t>specific</a:t>
            </a:r>
          </a:p>
          <a:p>
            <a:pPr marL="257175" indent="-257175">
              <a:buClr>
                <a:schemeClr val="tx2"/>
              </a:buClr>
              <a:buSzPct val="130000"/>
              <a:buFont typeface="Wingdings" panose="05000000000000000000" pitchFamily="2" charset="2"/>
              <a:buChar char="§"/>
            </a:pPr>
            <a:r>
              <a:rPr lang="en-GB" dirty="0">
                <a:solidFill>
                  <a:schemeClr val="tx1"/>
                </a:solidFill>
              </a:rPr>
              <a:t>Should use only </a:t>
            </a:r>
            <a:r>
              <a:rPr lang="en-GB" b="1" dirty="0">
                <a:solidFill>
                  <a:schemeClr val="tx1"/>
                </a:solidFill>
              </a:rPr>
              <a:t>established abbreviations </a:t>
            </a:r>
            <a:r>
              <a:rPr lang="en-GB" dirty="0">
                <a:solidFill>
                  <a:schemeClr val="tx1"/>
                </a:solidFill>
              </a:rPr>
              <a:t>(e.g. DNA)</a:t>
            </a:r>
          </a:p>
          <a:p>
            <a:pPr>
              <a:buClr>
                <a:schemeClr val="tx2"/>
              </a:buClr>
              <a:buSzPct val="130000"/>
            </a:pPr>
            <a:endParaRPr lang="en-GB" dirty="0">
              <a:solidFill>
                <a:schemeClr val="tx1"/>
              </a:solidFill>
            </a:endParaRPr>
          </a:p>
        </p:txBody>
      </p:sp>
      <p:sp>
        <p:nvSpPr>
          <p:cNvPr id="15" name="TextBox 14"/>
          <p:cNvSpPr txBox="1"/>
          <p:nvPr/>
        </p:nvSpPr>
        <p:spPr>
          <a:xfrm>
            <a:off x="1445607" y="4411980"/>
            <a:ext cx="6418233" cy="323165"/>
          </a:xfrm>
          <a:prstGeom prst="rect">
            <a:avLst/>
          </a:prstGeom>
          <a:solidFill>
            <a:schemeClr val="accent5"/>
          </a:solidFill>
          <a:ln>
            <a:solidFill>
              <a:schemeClr val="tx2">
                <a:lumMod val="40000"/>
                <a:lumOff val="60000"/>
              </a:schemeClr>
            </a:solidFill>
          </a:ln>
        </p:spPr>
        <p:txBody>
          <a:bodyPr wrap="square" rtlCol="0">
            <a:spAutoFit/>
          </a:bodyPr>
          <a:lstStyle/>
          <a:p>
            <a:pPr algn="ctr" defTabSz="685800">
              <a:defRPr/>
            </a:pPr>
            <a:r>
              <a:rPr lang="en-US" sz="1500" dirty="0"/>
              <a:t>Check the Guide for Authors for any specific guidance on keywords.</a:t>
            </a:r>
            <a:endParaRPr lang="en-GB" sz="1500" dirty="0"/>
          </a:p>
        </p:txBody>
      </p:sp>
      <p:sp>
        <p:nvSpPr>
          <p:cNvPr id="13" name="Content Placeholder 5"/>
          <p:cNvSpPr txBox="1">
            <a:spLocks/>
          </p:cNvSpPr>
          <p:nvPr/>
        </p:nvSpPr>
        <p:spPr>
          <a:xfrm>
            <a:off x="1396100" y="3726436"/>
            <a:ext cx="6268538" cy="1094014"/>
          </a:xfrm>
          <a:prstGeom prst="rect">
            <a:avLst/>
          </a:prstGeom>
        </p:spPr>
        <p:txBody>
          <a:bodyPr vert="horz" lIns="68580" tIns="34290" rIns="68580" bIns="34290" rtlCol="0">
            <a:noAutofit/>
          </a:bodyPr>
          <a:lstStyle>
            <a:lvl1pPr marL="0" indent="0" algn="l" defTabSz="457200" rtl="0" eaLnBrk="1" latinLnBrk="0" hangingPunct="1">
              <a:spcBef>
                <a:spcPct val="20000"/>
              </a:spcBef>
              <a:buFont typeface="Arial"/>
              <a:buNone/>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mn-lt"/>
                <a:ea typeface="+mn-ea"/>
                <a:cs typeface="+mn-cs"/>
              </a:defRPr>
            </a:lvl9pPr>
          </a:lstStyle>
          <a:p>
            <a:pPr marL="257175" indent="-257175">
              <a:buClr>
                <a:schemeClr val="tx2"/>
              </a:buClr>
              <a:buSzPct val="130000"/>
              <a:buFont typeface="Wingdings" panose="05000000000000000000" pitchFamily="2" charset="2"/>
              <a:buChar char="§"/>
            </a:pPr>
            <a:endParaRPr lang="en-GB" sz="1500"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2194"/>
          <a:stretch/>
        </p:blipFill>
        <p:spPr>
          <a:xfrm>
            <a:off x="4872037" y="-270662"/>
            <a:ext cx="3128963" cy="4614597"/>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17006629"/>
              </p:ext>
            </p:extLst>
          </p:nvPr>
        </p:nvGraphicFramePr>
        <p:xfrm>
          <a:off x="1396100" y="3245149"/>
          <a:ext cx="6504272" cy="862693"/>
        </p:xfrm>
        <a:graphic>
          <a:graphicData uri="http://schemas.openxmlformats.org/drawingml/2006/table">
            <a:tbl>
              <a:tblPr firstRow="1" bandRow="1">
                <a:tableStyleId>{5C22544A-7EE6-4342-B048-85BDC9FD1C3A}</a:tableStyleId>
              </a:tblPr>
              <a:tblGrid>
                <a:gridCol w="3320716"/>
                <a:gridCol w="3183556"/>
              </a:tblGrid>
              <a:tr h="291193">
                <a:tc>
                  <a:txBody>
                    <a:bodyPr/>
                    <a:lstStyle/>
                    <a:p>
                      <a:r>
                        <a:rPr lang="en-GB" sz="1200" b="1" dirty="0" smtClean="0">
                          <a:solidFill>
                            <a:schemeClr val="tx1"/>
                          </a:solidFill>
                        </a:rPr>
                        <a:t>Article title</a:t>
                      </a:r>
                      <a:endParaRPr lang="en-GB" sz="1200" b="1" dirty="0">
                        <a:solidFill>
                          <a:schemeClr val="tx1"/>
                        </a:solidFill>
                      </a:endParaRPr>
                    </a:p>
                  </a:txBody>
                  <a:tcPr marL="68580" marR="68580" marT="34290" marB="34290">
                    <a:solidFill>
                      <a:schemeClr val="accent2">
                        <a:alpha val="75000"/>
                      </a:schemeClr>
                    </a:solidFill>
                  </a:tcPr>
                </a:tc>
                <a:tc>
                  <a:txBody>
                    <a:bodyPr/>
                    <a:lstStyle/>
                    <a:p>
                      <a:r>
                        <a:rPr lang="en-GB" sz="1200" dirty="0" smtClean="0">
                          <a:solidFill>
                            <a:schemeClr val="tx1"/>
                          </a:solidFill>
                        </a:rPr>
                        <a:t>Keywords</a:t>
                      </a:r>
                      <a:endParaRPr lang="en-GB" sz="1200" dirty="0">
                        <a:solidFill>
                          <a:schemeClr val="tx1"/>
                        </a:solidFill>
                      </a:endParaRPr>
                    </a:p>
                  </a:txBody>
                  <a:tcPr marL="68580" marR="68580" marT="34290" marB="34290">
                    <a:solidFill>
                      <a:schemeClr val="accent2">
                        <a:alpha val="75000"/>
                      </a:schemeClr>
                    </a:solidFill>
                  </a:tcPr>
                </a:tc>
              </a:tr>
              <a:tr h="411480">
                <a:tc>
                  <a:txBody>
                    <a:bodyPr/>
                    <a:lstStyle/>
                    <a:p>
                      <a:pPr marL="0" indent="0">
                        <a:spcBef>
                          <a:spcPct val="20000"/>
                        </a:spcBef>
                        <a:buClr>
                          <a:schemeClr val="tx2"/>
                        </a:buClr>
                        <a:buSzPct val="140000"/>
                        <a:buFont typeface="Wingdings" panose="05000000000000000000" pitchFamily="2" charset="2"/>
                        <a:buNone/>
                      </a:pPr>
                      <a:r>
                        <a:rPr lang="en-GB" sz="1100" dirty="0" smtClean="0">
                          <a:solidFill>
                            <a:schemeClr val="tx1"/>
                          </a:solidFill>
                          <a:cs typeface="Arial" pitchFamily="34" charset="0"/>
                        </a:rPr>
                        <a:t>Enhancing EFL Students’ Autonomous Learning of English Conversation During COVID-19 Via Language-in-talk Log Assignments</a:t>
                      </a:r>
                      <a:endParaRPr lang="en-GB" sz="1100" dirty="0"/>
                    </a:p>
                  </a:txBody>
                  <a:tcPr marL="68580" marR="68580" marT="34290" marB="34290">
                    <a:solidFill>
                      <a:schemeClr val="tx2">
                        <a:lumMod val="20000"/>
                        <a:lumOff val="80000"/>
                      </a:schemeClr>
                    </a:solidFill>
                  </a:tcPr>
                </a:tc>
                <a:tc>
                  <a:txBody>
                    <a:bodyPr/>
                    <a:lstStyle/>
                    <a:p>
                      <a:pPr marL="0" indent="0">
                        <a:spcBef>
                          <a:spcPct val="50000"/>
                        </a:spcBef>
                        <a:buClr>
                          <a:schemeClr val="tx2"/>
                        </a:buClr>
                        <a:buSzPct val="140000"/>
                        <a:buFont typeface="Wingdings" panose="05000000000000000000" pitchFamily="2" charset="2"/>
                        <a:buNone/>
                      </a:pPr>
                      <a:r>
                        <a:rPr lang="en-GB" sz="1100" dirty="0" smtClean="0">
                          <a:solidFill>
                            <a:schemeClr val="tx1"/>
                          </a:solidFill>
                          <a:cs typeface="Arial" pitchFamily="34" charset="0"/>
                        </a:rPr>
                        <a:t>Asian EFL Learners, Autonomous Learning, COVID-19, English Language Teaching, Learning Logs, Online Learning</a:t>
                      </a:r>
                      <a:endParaRPr lang="en-GB" sz="1100" dirty="0">
                        <a:solidFill>
                          <a:schemeClr val="tx1"/>
                        </a:solidFill>
                      </a:endParaRPr>
                    </a:p>
                  </a:txBody>
                  <a:tcPr marL="68580" marR="68580" marT="34290" marB="34290">
                    <a:solidFill>
                      <a:schemeClr val="tx2">
                        <a:lumMod val="20000"/>
                        <a:lumOff val="80000"/>
                      </a:schemeClr>
                    </a:solidFill>
                  </a:tcPr>
                </a:tc>
              </a:tr>
            </a:tbl>
          </a:graphicData>
        </a:graphic>
      </p:graphicFrame>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270" y="388598"/>
            <a:ext cx="1290233" cy="1290233"/>
          </a:xfrm>
          <a:prstGeom prst="rect">
            <a:avLst/>
          </a:prstGeom>
        </p:spPr>
      </p:pic>
    </p:spTree>
    <p:extLst>
      <p:ext uri="{BB962C8B-B14F-4D97-AF65-F5344CB8AC3E}">
        <p14:creationId xmlns:p14="http://schemas.microsoft.com/office/powerpoint/2010/main" val="3765166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665" y="210352"/>
            <a:ext cx="2661335" cy="2661335"/>
          </a:xfrm>
          <a:prstGeom prst="rect">
            <a:avLst/>
          </a:prstGeom>
        </p:spPr>
      </p:pic>
      <p:sp>
        <p:nvSpPr>
          <p:cNvPr id="23" name="Content Placeholder 5"/>
          <p:cNvSpPr>
            <a:spLocks noGrp="1"/>
          </p:cNvSpPr>
          <p:nvPr>
            <p:ph idx="1"/>
          </p:nvPr>
        </p:nvSpPr>
        <p:spPr>
          <a:xfrm>
            <a:off x="693174" y="1221086"/>
            <a:ext cx="4970207" cy="3395159"/>
          </a:xfrm>
        </p:spPr>
        <p:txBody>
          <a:bodyPr>
            <a:normAutofit/>
          </a:bodyPr>
          <a:lstStyle/>
          <a:p>
            <a:pPr marL="257175" indent="-257175">
              <a:buClr>
                <a:schemeClr val="tx2"/>
              </a:buClr>
              <a:buSzPct val="130000"/>
              <a:buFont typeface="Wingdings" panose="05000000000000000000" pitchFamily="2" charset="2"/>
              <a:buChar char="§"/>
            </a:pPr>
            <a:r>
              <a:rPr lang="en-GB" dirty="0">
                <a:solidFill>
                  <a:schemeClr val="tx1"/>
                </a:solidFill>
              </a:rPr>
              <a:t>Explain the </a:t>
            </a:r>
            <a:r>
              <a:rPr lang="en-GB" b="1" dirty="0" smtClean="0">
                <a:solidFill>
                  <a:schemeClr val="tx1"/>
                </a:solidFill>
              </a:rPr>
              <a:t>problem</a:t>
            </a:r>
          </a:p>
          <a:p>
            <a:pPr>
              <a:buClr>
                <a:schemeClr val="tx2"/>
              </a:buClr>
              <a:buSzPct val="130000"/>
            </a:pPr>
            <a:endParaRPr lang="en-GB" b="1" dirty="0" smtClean="0">
              <a:solidFill>
                <a:schemeClr val="tx1"/>
              </a:solidFill>
            </a:endParaRPr>
          </a:p>
          <a:p>
            <a:pPr marL="257175" indent="-257175">
              <a:buClr>
                <a:schemeClr val="tx2"/>
              </a:buClr>
              <a:buSzPct val="130000"/>
              <a:buFont typeface="Wingdings" panose="05000000000000000000" pitchFamily="2" charset="2"/>
              <a:buChar char="§"/>
            </a:pPr>
            <a:r>
              <a:rPr lang="en-GB" dirty="0" smtClean="0">
                <a:solidFill>
                  <a:schemeClr val="tx1"/>
                </a:solidFill>
              </a:rPr>
              <a:t>Describe </a:t>
            </a:r>
            <a:r>
              <a:rPr lang="en-GB" b="1" dirty="0" smtClean="0">
                <a:solidFill>
                  <a:schemeClr val="tx1"/>
                </a:solidFill>
              </a:rPr>
              <a:t>your approach</a:t>
            </a:r>
          </a:p>
          <a:p>
            <a:pPr marL="285750" lvl="0" indent="-285750">
              <a:lnSpc>
                <a:spcPct val="100000"/>
              </a:lnSpc>
              <a:buClr>
                <a:srgbClr val="000000"/>
              </a:buClr>
              <a:buSzTx/>
              <a:buFont typeface="Wingdings" panose="05000000000000000000" pitchFamily="2" charset="2"/>
              <a:buChar char="ü"/>
            </a:pPr>
            <a:r>
              <a:rPr lang="en-GB" sz="1400" dirty="0">
                <a:solidFill>
                  <a:srgbClr val="000000"/>
                </a:solidFill>
              </a:rPr>
              <a:t>Why is it important</a:t>
            </a:r>
            <a:r>
              <a:rPr lang="en-GB" sz="1400" dirty="0" smtClean="0">
                <a:solidFill>
                  <a:srgbClr val="000000"/>
                </a:solidFill>
              </a:rPr>
              <a:t>? </a:t>
            </a:r>
            <a:r>
              <a:rPr lang="en-GB" sz="1400" dirty="0">
                <a:solidFill>
                  <a:srgbClr val="000000"/>
                </a:solidFill>
              </a:rPr>
              <a:t>What is novel compared to what is already available in the literature</a:t>
            </a:r>
            <a:r>
              <a:rPr lang="en-GB" sz="1400" dirty="0" smtClean="0">
                <a:solidFill>
                  <a:srgbClr val="000000"/>
                </a:solidFill>
              </a:rPr>
              <a:t>?</a:t>
            </a:r>
          </a:p>
          <a:p>
            <a:pPr lvl="0">
              <a:lnSpc>
                <a:spcPct val="100000"/>
              </a:lnSpc>
              <a:buClr>
                <a:srgbClr val="000000"/>
              </a:buClr>
              <a:buSzTx/>
            </a:pPr>
            <a:endParaRPr lang="en-GB" b="1" dirty="0">
              <a:solidFill>
                <a:schemeClr val="tx1"/>
              </a:solidFill>
            </a:endParaRPr>
          </a:p>
          <a:p>
            <a:pPr marL="257175" indent="-257175">
              <a:buClr>
                <a:schemeClr val="tx2"/>
              </a:buClr>
              <a:buSzPct val="130000"/>
              <a:buFont typeface="Wingdings" panose="05000000000000000000" pitchFamily="2" charset="2"/>
              <a:buChar char="§"/>
            </a:pPr>
            <a:r>
              <a:rPr lang="en-GB" dirty="0" smtClean="0">
                <a:solidFill>
                  <a:schemeClr val="tx1"/>
                </a:solidFill>
              </a:rPr>
              <a:t>Mention </a:t>
            </a:r>
            <a:r>
              <a:rPr lang="en-GB" b="1" dirty="0" smtClean="0">
                <a:solidFill>
                  <a:schemeClr val="tx1"/>
                </a:solidFill>
              </a:rPr>
              <a:t>existing solutions and limitations</a:t>
            </a:r>
          </a:p>
          <a:p>
            <a:pPr marL="257175" indent="-257175">
              <a:buClr>
                <a:schemeClr val="tx2"/>
              </a:buClr>
              <a:buSzPct val="130000"/>
              <a:buFont typeface="Wingdings" panose="05000000000000000000" pitchFamily="2" charset="2"/>
              <a:buChar char="§"/>
            </a:pPr>
            <a:endParaRPr lang="en-GB" b="1" dirty="0" smtClean="0">
              <a:solidFill>
                <a:schemeClr val="tx1"/>
              </a:solidFill>
            </a:endParaRPr>
          </a:p>
          <a:p>
            <a:pPr marL="171450" lvl="0" indent="-171450">
              <a:lnSpc>
                <a:spcPct val="100000"/>
              </a:lnSpc>
              <a:buClrTx/>
              <a:buSzTx/>
              <a:buFont typeface="Wingdings" panose="05000000000000000000" pitchFamily="2" charset="2"/>
              <a:buChar char="ü"/>
              <a:defRPr/>
            </a:pPr>
            <a:r>
              <a:rPr lang="en-GB" altLang="zh-CN" sz="1000" dirty="0" smtClean="0">
                <a:solidFill>
                  <a:srgbClr val="000000"/>
                </a:solidFill>
              </a:rPr>
              <a:t>.</a:t>
            </a:r>
            <a:r>
              <a:rPr lang="en-US" altLang="zh-CN" sz="1400" dirty="0" smtClean="0">
                <a:solidFill>
                  <a:schemeClr val="tx1"/>
                </a:solidFill>
              </a:rPr>
              <a:t>Are </a:t>
            </a:r>
            <a:r>
              <a:rPr lang="en-US" altLang="zh-CN" sz="1400" dirty="0">
                <a:solidFill>
                  <a:schemeClr val="tx1"/>
                </a:solidFill>
              </a:rPr>
              <a:t>there any</a:t>
            </a:r>
            <a:r>
              <a:rPr lang="en-US" altLang="zh-CN" sz="1400" b="1" dirty="0">
                <a:solidFill>
                  <a:schemeClr val="tx1"/>
                </a:solidFill>
              </a:rPr>
              <a:t> existing solutions? </a:t>
            </a:r>
            <a:r>
              <a:rPr lang="en-US" altLang="zh-CN" sz="1400" dirty="0">
                <a:solidFill>
                  <a:schemeClr val="tx1"/>
                </a:solidFill>
              </a:rPr>
              <a:t>If so, what is the </a:t>
            </a:r>
            <a:r>
              <a:rPr lang="en-US" altLang="zh-CN" sz="1400" b="1" dirty="0">
                <a:solidFill>
                  <a:schemeClr val="tx1"/>
                </a:solidFill>
              </a:rPr>
              <a:t>best solution </a:t>
            </a:r>
            <a:r>
              <a:rPr lang="en-US" altLang="zh-CN" sz="1400" dirty="0">
                <a:solidFill>
                  <a:schemeClr val="tx1"/>
                </a:solidFill>
              </a:rPr>
              <a:t>and what are </a:t>
            </a:r>
            <a:r>
              <a:rPr lang="en-US" altLang="zh-CN" sz="1400" b="1" dirty="0">
                <a:solidFill>
                  <a:schemeClr val="tx1"/>
                </a:solidFill>
              </a:rPr>
              <a:t>its </a:t>
            </a:r>
            <a:r>
              <a:rPr lang="en-US" altLang="zh-CN" sz="1400" b="1" dirty="0" smtClean="0">
                <a:solidFill>
                  <a:schemeClr val="tx1"/>
                </a:solidFill>
              </a:rPr>
              <a:t>limitations? </a:t>
            </a:r>
          </a:p>
          <a:p>
            <a:pPr marL="171450" lvl="0" indent="-171450">
              <a:lnSpc>
                <a:spcPct val="100000"/>
              </a:lnSpc>
              <a:buClrTx/>
              <a:buSzTx/>
              <a:buFont typeface="Wingdings" panose="05000000000000000000" pitchFamily="2" charset="2"/>
              <a:buChar char="ü"/>
              <a:defRPr/>
            </a:pPr>
            <a:r>
              <a:rPr lang="en-US" altLang="zh-CN" sz="1400" dirty="0" smtClean="0">
                <a:solidFill>
                  <a:schemeClr val="tx1"/>
                </a:solidFill>
              </a:rPr>
              <a:t> How </a:t>
            </a:r>
            <a:r>
              <a:rPr lang="en-US" altLang="zh-CN" sz="1400" dirty="0">
                <a:solidFill>
                  <a:schemeClr val="tx1"/>
                </a:solidFill>
              </a:rPr>
              <a:t>does </a:t>
            </a:r>
            <a:r>
              <a:rPr lang="en-US" altLang="zh-CN" sz="1400" b="1" dirty="0">
                <a:solidFill>
                  <a:schemeClr val="tx1"/>
                </a:solidFill>
              </a:rPr>
              <a:t>your proposed study aim to progress </a:t>
            </a:r>
            <a:r>
              <a:rPr lang="en-US" altLang="zh-CN" sz="1400" dirty="0">
                <a:solidFill>
                  <a:schemeClr val="tx1"/>
                </a:solidFill>
              </a:rPr>
              <a:t>on this? </a:t>
            </a:r>
            <a:r>
              <a:rPr lang="en-US" altLang="zh-CN" sz="1400" dirty="0">
                <a:solidFill>
                  <a:schemeClr val="tx1"/>
                </a:solidFill>
                <a:ea typeface="宋体" panose="02010600030101010101" pitchFamily="2" charset="-122"/>
                <a:cs typeface="Arial" pitchFamily="34" charset="0"/>
              </a:rPr>
              <a:t>What </a:t>
            </a:r>
            <a:r>
              <a:rPr lang="en-US" altLang="zh-CN" sz="1400" b="1" dirty="0">
                <a:solidFill>
                  <a:schemeClr val="tx1"/>
                </a:solidFill>
                <a:ea typeface="宋体" panose="02010600030101010101" pitchFamily="2" charset="-122"/>
                <a:cs typeface="Arial" pitchFamily="34" charset="0"/>
              </a:rPr>
              <a:t>makes yours different or better</a:t>
            </a:r>
            <a:r>
              <a:rPr lang="en-US" altLang="zh-CN" sz="1400" dirty="0">
                <a:solidFill>
                  <a:schemeClr val="tx1"/>
                </a:solidFill>
                <a:ea typeface="宋体" panose="02010600030101010101" pitchFamily="2" charset="-122"/>
                <a:cs typeface="Arial" pitchFamily="34" charset="0"/>
              </a:rPr>
              <a:t>?</a:t>
            </a:r>
          </a:p>
          <a:p>
            <a:pPr marL="257175" indent="-257175">
              <a:buClr>
                <a:schemeClr val="tx2"/>
              </a:buClr>
              <a:buSzPct val="130000"/>
              <a:buFont typeface="Wingdings" panose="05000000000000000000" pitchFamily="2" charset="2"/>
              <a:buChar char="§"/>
            </a:pPr>
            <a:endParaRPr lang="en-GB" dirty="0"/>
          </a:p>
        </p:txBody>
      </p:sp>
      <p:sp>
        <p:nvSpPr>
          <p:cNvPr id="24" name="Title 4"/>
          <p:cNvSpPr>
            <a:spLocks noGrp="1"/>
          </p:cNvSpPr>
          <p:nvPr>
            <p:ph type="title"/>
          </p:nvPr>
        </p:nvSpPr>
        <p:spPr>
          <a:xfrm>
            <a:off x="991807" y="639516"/>
            <a:ext cx="5719076" cy="313984"/>
          </a:xfrm>
        </p:spPr>
        <p:txBody>
          <a:bodyPr/>
          <a:lstStyle/>
          <a:p>
            <a:r>
              <a:rPr lang="en-GB" b="1" dirty="0" smtClean="0"/>
              <a:t>Introduction</a:t>
            </a:r>
            <a:endParaRPr lang="en-US" b="1" dirty="0"/>
          </a:p>
        </p:txBody>
      </p:sp>
    </p:spTree>
    <p:extLst>
      <p:ext uri="{BB962C8B-B14F-4D97-AF65-F5344CB8AC3E}">
        <p14:creationId xmlns:p14="http://schemas.microsoft.com/office/powerpoint/2010/main" val="193989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3">
                                            <p:txEl>
                                              <p:pRg st="2" end="2"/>
                                            </p:txEl>
                                          </p:spTgt>
                                        </p:tgtEl>
                                        <p:attrNameLst>
                                          <p:attrName>style.visibility</p:attrName>
                                        </p:attrNameLst>
                                      </p:cBhvr>
                                      <p:to>
                                        <p:strVal val="visible"/>
                                      </p:to>
                                    </p:set>
                                    <p:animEffect transition="in" filter="barn(inVertical)">
                                      <p:cBhvr>
                                        <p:cTn id="14" dur="500"/>
                                        <p:tgtEl>
                                          <p:spTgt spid="2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barn(inVertical)">
                                      <p:cBhvr>
                                        <p:cTn id="19" dur="500"/>
                                        <p:tgtEl>
                                          <p:spTgt spid="2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3">
                                            <p:txEl>
                                              <p:pRg st="5" end="5"/>
                                            </p:txEl>
                                          </p:spTgt>
                                        </p:tgtEl>
                                        <p:attrNameLst>
                                          <p:attrName>style.visibility</p:attrName>
                                        </p:attrNameLst>
                                      </p:cBhvr>
                                      <p:to>
                                        <p:strVal val="visible"/>
                                      </p:to>
                                    </p:set>
                                    <p:animEffect transition="in" filter="barn(inVertical)">
                                      <p:cBhvr>
                                        <p:cTn id="24" dur="500"/>
                                        <p:tgtEl>
                                          <p:spTgt spid="2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3">
                                            <p:txEl>
                                              <p:pRg st="7" end="7"/>
                                            </p:txEl>
                                          </p:spTgt>
                                        </p:tgtEl>
                                        <p:attrNameLst>
                                          <p:attrName>style.visibility</p:attrName>
                                        </p:attrNameLst>
                                      </p:cBhvr>
                                      <p:to>
                                        <p:strVal val="visible"/>
                                      </p:to>
                                    </p:set>
                                    <p:animEffect transition="in" filter="barn(inVertical)">
                                      <p:cBhvr>
                                        <p:cTn id="29" dur="500"/>
                                        <p:tgtEl>
                                          <p:spTgt spid="2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3">
                                            <p:txEl>
                                              <p:pRg st="8" end="8"/>
                                            </p:txEl>
                                          </p:spTgt>
                                        </p:tgtEl>
                                        <p:attrNameLst>
                                          <p:attrName>style.visibility</p:attrName>
                                        </p:attrNameLst>
                                      </p:cBhvr>
                                      <p:to>
                                        <p:strVal val="visible"/>
                                      </p:to>
                                    </p:set>
                                    <p:anim calcmode="lin" valueType="num">
                                      <p:cBhvr additive="base">
                                        <p:cTn id="34" dur="500" fill="hold"/>
                                        <p:tgtEl>
                                          <p:spTgt spid="23">
                                            <p:txEl>
                                              <p:pRg st="8" end="8"/>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p:cNvSpPr>
            <a:spLocks noGrp="1"/>
          </p:cNvSpPr>
          <p:nvPr>
            <p:ph idx="1"/>
          </p:nvPr>
        </p:nvSpPr>
        <p:spPr>
          <a:xfrm>
            <a:off x="541084" y="1304024"/>
            <a:ext cx="5962956" cy="1940621"/>
          </a:xfrm>
        </p:spPr>
        <p:txBody>
          <a:bodyPr>
            <a:normAutofit/>
          </a:bodyPr>
          <a:lstStyle/>
          <a:p>
            <a:pPr marL="257175" indent="-257175">
              <a:buClr>
                <a:schemeClr val="tx2"/>
              </a:buClr>
              <a:buSzPct val="130000"/>
              <a:buFont typeface="Wingdings" panose="05000000000000000000" pitchFamily="2" charset="2"/>
              <a:buChar char="§"/>
            </a:pPr>
            <a:r>
              <a:rPr lang="en-GB" sz="1600" dirty="0">
                <a:solidFill>
                  <a:schemeClr val="tx1"/>
                </a:solidFill>
              </a:rPr>
              <a:t>Describe how the </a:t>
            </a:r>
            <a:r>
              <a:rPr lang="en-GB" sz="1600" b="1" dirty="0">
                <a:solidFill>
                  <a:schemeClr val="tx1"/>
                </a:solidFill>
              </a:rPr>
              <a:t>problem </a:t>
            </a:r>
            <a:r>
              <a:rPr lang="en-GB" sz="1600" b="1" dirty="0" smtClean="0">
                <a:solidFill>
                  <a:schemeClr val="tx1"/>
                </a:solidFill>
              </a:rPr>
              <a:t>was studied</a:t>
            </a:r>
          </a:p>
          <a:p>
            <a:pPr marL="257175" indent="-257175">
              <a:buClr>
                <a:schemeClr val="tx2"/>
              </a:buClr>
              <a:buSzPct val="130000"/>
              <a:buFont typeface="Wingdings" panose="05000000000000000000" pitchFamily="2" charset="2"/>
              <a:buChar char="§"/>
            </a:pPr>
            <a:r>
              <a:rPr lang="en-GB" sz="1600" dirty="0" smtClean="0">
                <a:solidFill>
                  <a:schemeClr val="tx1"/>
                </a:solidFill>
              </a:rPr>
              <a:t>Explain the </a:t>
            </a:r>
            <a:r>
              <a:rPr lang="en-GB" sz="1600" b="1" dirty="0" smtClean="0">
                <a:solidFill>
                  <a:schemeClr val="tx1"/>
                </a:solidFill>
              </a:rPr>
              <a:t>methodology</a:t>
            </a:r>
          </a:p>
          <a:p>
            <a:pPr marL="257175" indent="-257175">
              <a:buClr>
                <a:schemeClr val="tx2"/>
              </a:buClr>
              <a:buSzPct val="130000"/>
              <a:buFont typeface="Wingdings" panose="05000000000000000000" pitchFamily="2" charset="2"/>
              <a:buChar char="§"/>
            </a:pPr>
            <a:r>
              <a:rPr lang="en-GB" sz="1600" dirty="0" smtClean="0">
                <a:solidFill>
                  <a:schemeClr val="tx1"/>
                </a:solidFill>
              </a:rPr>
              <a:t>Identify </a:t>
            </a:r>
            <a:r>
              <a:rPr lang="en-GB" sz="1600" dirty="0">
                <a:solidFill>
                  <a:schemeClr val="tx1"/>
                </a:solidFill>
              </a:rPr>
              <a:t>the </a:t>
            </a:r>
            <a:r>
              <a:rPr lang="en-GB" sz="1600" b="1" dirty="0" smtClean="0">
                <a:solidFill>
                  <a:schemeClr val="tx1"/>
                </a:solidFill>
              </a:rPr>
              <a:t>instruments/equipment </a:t>
            </a:r>
            <a:r>
              <a:rPr lang="en-GB" sz="1600" dirty="0" smtClean="0">
                <a:solidFill>
                  <a:schemeClr val="tx1"/>
                </a:solidFill>
              </a:rPr>
              <a:t>and materials used</a:t>
            </a:r>
          </a:p>
          <a:p>
            <a:pPr marL="257175" indent="-257175">
              <a:buClr>
                <a:schemeClr val="tx2"/>
              </a:buClr>
              <a:buSzPct val="130000"/>
              <a:buFont typeface="Wingdings" panose="05000000000000000000" pitchFamily="2" charset="2"/>
              <a:buChar char="§"/>
            </a:pPr>
            <a:r>
              <a:rPr lang="en-GB" sz="1600" dirty="0" smtClean="0">
                <a:solidFill>
                  <a:schemeClr val="tx1"/>
                </a:solidFill>
              </a:rPr>
              <a:t>Identify </a:t>
            </a:r>
            <a:r>
              <a:rPr lang="en-GB" sz="1600" b="1" dirty="0" smtClean="0">
                <a:solidFill>
                  <a:schemeClr val="tx1"/>
                </a:solidFill>
              </a:rPr>
              <a:t>participants</a:t>
            </a:r>
          </a:p>
          <a:p>
            <a:pPr marL="257175" indent="-257175">
              <a:buClr>
                <a:schemeClr val="tx2"/>
              </a:buClr>
              <a:buSzPct val="130000"/>
              <a:buFont typeface="Wingdings" panose="05000000000000000000" pitchFamily="2" charset="2"/>
              <a:buChar char="§"/>
            </a:pPr>
            <a:endParaRPr lang="en-GB" sz="1600" dirty="0">
              <a:solidFill>
                <a:schemeClr val="tx1"/>
              </a:solidFill>
            </a:endParaRPr>
          </a:p>
        </p:txBody>
      </p:sp>
      <p:sp>
        <p:nvSpPr>
          <p:cNvPr id="15" name="Title 4"/>
          <p:cNvSpPr>
            <a:spLocks noGrp="1"/>
          </p:cNvSpPr>
          <p:nvPr>
            <p:ph type="title"/>
          </p:nvPr>
        </p:nvSpPr>
        <p:spPr>
          <a:xfrm>
            <a:off x="1208431" y="293290"/>
            <a:ext cx="5461901" cy="313984"/>
          </a:xfrm>
        </p:spPr>
        <p:txBody>
          <a:bodyPr/>
          <a:lstStyle/>
          <a:p>
            <a:r>
              <a:rPr lang="en-GB" b="1" dirty="0" smtClean="0"/>
              <a:t>Methods</a:t>
            </a:r>
            <a:endParaRPr lang="en-US" b="1"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88" y="293290"/>
            <a:ext cx="2661335" cy="2661335"/>
          </a:xfrm>
          <a:prstGeom prst="rect">
            <a:avLst/>
          </a:prstGeom>
        </p:spPr>
      </p:pic>
    </p:spTree>
    <p:extLst>
      <p:ext uri="{BB962C8B-B14F-4D97-AF65-F5344CB8AC3E}">
        <p14:creationId xmlns:p14="http://schemas.microsoft.com/office/powerpoint/2010/main" val="2716304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14" name="Content Placeholder 5"/>
          <p:cNvSpPr>
            <a:spLocks noGrp="1"/>
          </p:cNvSpPr>
          <p:nvPr>
            <p:ph idx="1"/>
          </p:nvPr>
        </p:nvSpPr>
        <p:spPr>
          <a:xfrm>
            <a:off x="1281799" y="849077"/>
            <a:ext cx="6400742" cy="3301202"/>
          </a:xfrm>
        </p:spPr>
        <p:txBody>
          <a:bodyPr>
            <a:noAutofit/>
          </a:bodyPr>
          <a:lstStyle/>
          <a:p>
            <a:pPr marL="257175" indent="-257175">
              <a:buClr>
                <a:schemeClr val="tx2"/>
              </a:buClr>
              <a:buSzPct val="130000"/>
              <a:buFont typeface="Wingdings" panose="05000000000000000000" pitchFamily="2" charset="2"/>
              <a:buChar char="§"/>
            </a:pPr>
            <a:r>
              <a:rPr lang="en-GB" sz="1400" dirty="0" smtClean="0">
                <a:solidFill>
                  <a:schemeClr val="tx1"/>
                </a:solidFill>
              </a:rPr>
              <a:t>Include only data of </a:t>
            </a:r>
            <a:r>
              <a:rPr lang="en-GB" sz="1400" b="1" dirty="0" smtClean="0">
                <a:solidFill>
                  <a:schemeClr val="tx1"/>
                </a:solidFill>
              </a:rPr>
              <a:t>primary </a:t>
            </a:r>
            <a:r>
              <a:rPr lang="en-GB" sz="1400" b="1" dirty="0">
                <a:solidFill>
                  <a:schemeClr val="tx1"/>
                </a:solidFill>
              </a:rPr>
              <a:t>importance </a:t>
            </a:r>
            <a:r>
              <a:rPr lang="en-GB" sz="1400" dirty="0">
                <a:solidFill>
                  <a:schemeClr val="tx1"/>
                </a:solidFill>
              </a:rPr>
              <a:t>i.e. </a:t>
            </a:r>
            <a:r>
              <a:rPr lang="en-GB" sz="1400" b="1" dirty="0" smtClean="0">
                <a:solidFill>
                  <a:schemeClr val="tx1"/>
                </a:solidFill>
              </a:rPr>
              <a:t>the </a:t>
            </a:r>
            <a:r>
              <a:rPr lang="en-GB" sz="1400" b="1" dirty="0">
                <a:solidFill>
                  <a:schemeClr val="tx1"/>
                </a:solidFill>
              </a:rPr>
              <a:t>main </a:t>
            </a:r>
            <a:r>
              <a:rPr lang="en-GB" sz="1400" b="1" dirty="0" smtClean="0">
                <a:solidFill>
                  <a:schemeClr val="tx1"/>
                </a:solidFill>
              </a:rPr>
              <a:t>and </a:t>
            </a:r>
            <a:r>
              <a:rPr lang="en-GB" sz="1400" b="1" dirty="0">
                <a:solidFill>
                  <a:schemeClr val="tx1"/>
                </a:solidFill>
              </a:rPr>
              <a:t>unexpected findings </a:t>
            </a:r>
            <a:r>
              <a:rPr lang="en-GB" sz="1400" dirty="0" smtClean="0">
                <a:solidFill>
                  <a:schemeClr val="tx1"/>
                </a:solidFill>
              </a:rPr>
              <a:t>(use supplementary data for data of secondary importance) </a:t>
            </a:r>
          </a:p>
          <a:p>
            <a:pPr marL="257175" indent="-257175">
              <a:buClr>
                <a:schemeClr val="tx2"/>
              </a:buClr>
              <a:buSzPct val="130000"/>
              <a:buFont typeface="Wingdings" panose="05000000000000000000" pitchFamily="2" charset="2"/>
              <a:buChar char="§"/>
            </a:pPr>
            <a:r>
              <a:rPr lang="en-GB" sz="1400" dirty="0" smtClean="0">
                <a:solidFill>
                  <a:schemeClr val="tx1"/>
                </a:solidFill>
              </a:rPr>
              <a:t>Use </a:t>
            </a:r>
            <a:r>
              <a:rPr lang="en-GB" sz="1400" b="1" dirty="0" smtClean="0">
                <a:solidFill>
                  <a:schemeClr val="tx1"/>
                </a:solidFill>
              </a:rPr>
              <a:t>sub-headings to keep results</a:t>
            </a:r>
            <a:r>
              <a:rPr lang="en-GB" sz="1400" dirty="0" smtClean="0">
                <a:solidFill>
                  <a:schemeClr val="tx1"/>
                </a:solidFill>
              </a:rPr>
              <a:t> of the same type together and avoid redundancy</a:t>
            </a:r>
          </a:p>
          <a:p>
            <a:pPr marL="257175" indent="-257175">
              <a:buClr>
                <a:schemeClr val="tx2"/>
              </a:buClr>
              <a:buSzPct val="130000"/>
              <a:buFont typeface="Wingdings" panose="05000000000000000000" pitchFamily="2" charset="2"/>
              <a:buChar char="§"/>
            </a:pPr>
            <a:r>
              <a:rPr lang="en-GB" altLang="zh-CN" sz="1400" dirty="0" smtClean="0">
                <a:solidFill>
                  <a:schemeClr val="tx1"/>
                </a:solidFill>
                <a:latin typeface="Arial" pitchFamily="34" charset="0"/>
                <a:ea typeface="宋体" pitchFamily="2" charset="-122"/>
                <a:cs typeface="Arial" pitchFamily="34" charset="0"/>
              </a:rPr>
              <a:t>Use </a:t>
            </a:r>
            <a:r>
              <a:rPr lang="en-GB" altLang="zh-CN" sz="1400" b="1" dirty="0" smtClean="0">
                <a:solidFill>
                  <a:schemeClr val="tx1"/>
                </a:solidFill>
                <a:latin typeface="Arial" pitchFamily="34" charset="0"/>
                <a:ea typeface="宋体" pitchFamily="2" charset="-122"/>
                <a:cs typeface="Arial" pitchFamily="34" charset="0"/>
              </a:rPr>
              <a:t>figures </a:t>
            </a:r>
            <a:r>
              <a:rPr lang="en-GB" altLang="zh-CN" sz="1400" b="1" dirty="0">
                <a:solidFill>
                  <a:schemeClr val="tx1"/>
                </a:solidFill>
                <a:latin typeface="Arial" pitchFamily="34" charset="0"/>
                <a:ea typeface="宋体" pitchFamily="2" charset="-122"/>
                <a:cs typeface="Arial" pitchFamily="34" charset="0"/>
              </a:rPr>
              <a:t>and tables </a:t>
            </a:r>
            <a:r>
              <a:rPr lang="en-GB" altLang="zh-CN" sz="1400" dirty="0" smtClean="0">
                <a:solidFill>
                  <a:schemeClr val="tx1"/>
                </a:solidFill>
                <a:latin typeface="Arial" pitchFamily="34" charset="0"/>
                <a:ea typeface="宋体" pitchFamily="2" charset="-122"/>
                <a:cs typeface="Arial" pitchFamily="34" charset="0"/>
              </a:rPr>
              <a:t>for efficiency and clarity</a:t>
            </a:r>
            <a:endParaRPr lang="en-GB" sz="1400" dirty="0">
              <a:solidFill>
                <a:schemeClr val="tx1"/>
              </a:solidFill>
            </a:endParaRPr>
          </a:p>
          <a:p>
            <a:pPr marL="257175" indent="-257175">
              <a:buClr>
                <a:schemeClr val="tx2"/>
              </a:buClr>
              <a:buSzPct val="130000"/>
              <a:buFont typeface="Wingdings" panose="05000000000000000000" pitchFamily="2" charset="2"/>
              <a:buChar char="§"/>
            </a:pPr>
            <a:r>
              <a:rPr lang="en-GB" sz="1400" dirty="0" smtClean="0">
                <a:solidFill>
                  <a:schemeClr val="tx1"/>
                </a:solidFill>
              </a:rPr>
              <a:t>Provide factual analyses</a:t>
            </a:r>
          </a:p>
          <a:p>
            <a:pPr>
              <a:buClr>
                <a:schemeClr val="tx2"/>
              </a:buClr>
              <a:buSzPct val="130000"/>
            </a:pPr>
            <a:endParaRPr lang="en-GB" sz="750" dirty="0"/>
          </a:p>
        </p:txBody>
      </p:sp>
      <p:sp>
        <p:nvSpPr>
          <p:cNvPr id="15" name="Title 4"/>
          <p:cNvSpPr>
            <a:spLocks noGrp="1"/>
          </p:cNvSpPr>
          <p:nvPr>
            <p:ph type="title"/>
          </p:nvPr>
        </p:nvSpPr>
        <p:spPr>
          <a:xfrm>
            <a:off x="1396099" y="428891"/>
            <a:ext cx="4947551" cy="313984"/>
          </a:xfrm>
        </p:spPr>
        <p:txBody>
          <a:bodyPr/>
          <a:lstStyle/>
          <a:p>
            <a:r>
              <a:rPr lang="en-GB" b="1" dirty="0" smtClean="0"/>
              <a:t>Results</a:t>
            </a:r>
            <a:endParaRPr lang="en-US" b="1" dirty="0"/>
          </a:p>
        </p:txBody>
      </p:sp>
      <p:pic>
        <p:nvPicPr>
          <p:cNvPr id="22" name="Picture 14"/>
          <p:cNvPicPr>
            <a:picLocks noChangeAspect="1" noChangeArrowheads="1"/>
          </p:cNvPicPr>
          <p:nvPr/>
        </p:nvPicPr>
        <p:blipFill rotWithShape="1">
          <a:blip r:embed="rId3">
            <a:extLst>
              <a:ext uri="{28A0092B-C50C-407E-A947-70E740481C1C}">
                <a14:useLocalDpi xmlns:a14="http://schemas.microsoft.com/office/drawing/2010/main" val="0"/>
              </a:ext>
            </a:extLst>
          </a:blip>
          <a:srcRect l="22132" t="30994" r="58456" b="41699"/>
          <a:stretch/>
        </p:blipFill>
        <p:spPr bwMode="auto">
          <a:xfrm>
            <a:off x="7031726" y="3238856"/>
            <a:ext cx="1620089" cy="12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Imagen 2"/>
          <p:cNvPicPr>
            <a:picLocks noChangeAspect="1"/>
          </p:cNvPicPr>
          <p:nvPr/>
        </p:nvPicPr>
        <p:blipFill rotWithShape="1">
          <a:blip r:embed="rId4"/>
          <a:srcRect t="10953"/>
          <a:stretch/>
        </p:blipFill>
        <p:spPr bwMode="auto">
          <a:xfrm>
            <a:off x="4702639" y="2808913"/>
            <a:ext cx="1576993" cy="19193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3238" t="11207" r="39032" b="42769"/>
          <a:stretch/>
        </p:blipFill>
        <p:spPr bwMode="auto">
          <a:xfrm>
            <a:off x="7369290" y="1710926"/>
            <a:ext cx="1601036" cy="109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Comparing the development of wind and tidal stream power: number of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9290" y="447880"/>
            <a:ext cx="1601036" cy="9785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920" y="2568973"/>
            <a:ext cx="2300805" cy="2300805"/>
          </a:xfrm>
          <a:prstGeom prst="rect">
            <a:avLst/>
          </a:prstGeom>
        </p:spPr>
      </p:pic>
    </p:spTree>
    <p:extLst>
      <p:ext uri="{BB962C8B-B14F-4D97-AF65-F5344CB8AC3E}">
        <p14:creationId xmlns:p14="http://schemas.microsoft.com/office/powerpoint/2010/main" val="24355919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7"/>
          <p:cNvSpPr>
            <a:spLocks noGrp="1"/>
          </p:cNvSpPr>
          <p:nvPr>
            <p:ph type="body" sz="quarter" idx="11"/>
          </p:nvPr>
        </p:nvSpPr>
        <p:spPr>
          <a:xfrm>
            <a:off x="3347357" y="4345991"/>
            <a:ext cx="4317281" cy="277826"/>
          </a:xfrm>
        </p:spPr>
        <p:txBody>
          <a:bodyPr>
            <a:normAutofit fontScale="62500" lnSpcReduction="20000"/>
          </a:bodyPr>
          <a:lstStyle/>
          <a:p>
            <a:r>
              <a:rPr lang="en-US" dirty="0" smtClean="0"/>
              <a:t> </a:t>
            </a:r>
            <a:endParaRPr lang="en-US" dirty="0"/>
          </a:p>
        </p:txBody>
      </p:sp>
      <p:sp>
        <p:nvSpPr>
          <p:cNvPr id="21" name="Rectangle 2"/>
          <p:cNvSpPr txBox="1">
            <a:spLocks noChangeArrowheads="1"/>
          </p:cNvSpPr>
          <p:nvPr/>
        </p:nvSpPr>
        <p:spPr>
          <a:xfrm>
            <a:off x="1169194" y="1156450"/>
            <a:ext cx="4092515" cy="3510230"/>
          </a:xfrm>
          <a:prstGeom prst="rect">
            <a:avLst/>
          </a:prstGeom>
        </p:spPr>
        <p:txBody>
          <a:bodyPr vert="horz" lIns="68580" tIns="34290" rIns="68580" bIns="34290" rtlCol="0">
            <a:noAutofit/>
          </a:bodyPr>
          <a:lstStyle/>
          <a:p>
            <a:pPr marL="426244" lvl="1" indent="-283369" defTabSz="685800">
              <a:spcBef>
                <a:spcPct val="10000"/>
              </a:spcBef>
              <a:buClr>
                <a:srgbClr val="FF6600"/>
              </a:buClr>
              <a:buSzPct val="130000"/>
              <a:buFont typeface="Wingdings" panose="05000000000000000000" pitchFamily="2" charset="2"/>
              <a:buChar char="§"/>
              <a:defRPr/>
            </a:pPr>
            <a:r>
              <a:rPr lang="en-GB" altLang="zh-CN" sz="1500" dirty="0">
                <a:solidFill>
                  <a:srgbClr val="53565A"/>
                </a:solidFill>
                <a:ea typeface="宋体" charset="-122"/>
              </a:rPr>
              <a:t>The </a:t>
            </a:r>
            <a:r>
              <a:rPr lang="en-GB" altLang="zh-CN" sz="1500" b="1" dirty="0">
                <a:solidFill>
                  <a:srgbClr val="53565A"/>
                </a:solidFill>
                <a:ea typeface="宋体" charset="-122"/>
              </a:rPr>
              <a:t>caption and legend </a:t>
            </a:r>
            <a:r>
              <a:rPr lang="en-GB" altLang="zh-CN" sz="1500" dirty="0">
                <a:solidFill>
                  <a:srgbClr val="53565A"/>
                </a:solidFill>
                <a:ea typeface="宋体" charset="-122"/>
              </a:rPr>
              <a:t>should be self-explanatory to enable the figure to stand alone.</a:t>
            </a:r>
          </a:p>
          <a:p>
            <a:pPr marL="426244" lvl="1" indent="-283369" defTabSz="685800">
              <a:spcBef>
                <a:spcPct val="10000"/>
              </a:spcBef>
              <a:buClr>
                <a:srgbClr val="FF6600"/>
              </a:buClr>
              <a:buSzPct val="130000"/>
              <a:buFont typeface="Wingdings" panose="05000000000000000000" pitchFamily="2" charset="2"/>
              <a:buChar char="§"/>
              <a:defRPr/>
            </a:pPr>
            <a:r>
              <a:rPr lang="en-US" altLang="zh-CN" sz="1500" dirty="0" smtClean="0">
                <a:solidFill>
                  <a:srgbClr val="53565A"/>
                </a:solidFill>
                <a:ea typeface="宋体" charset="-122"/>
              </a:rPr>
              <a:t>Use </a:t>
            </a:r>
            <a:r>
              <a:rPr lang="en-US" altLang="zh-CN" sz="1500" dirty="0" err="1">
                <a:solidFill>
                  <a:srgbClr val="FFFF00"/>
                </a:solidFill>
                <a:ea typeface="宋体" charset="-122"/>
              </a:rPr>
              <a:t>c</a:t>
            </a:r>
            <a:r>
              <a:rPr lang="en-US" altLang="zh-CN" sz="1500" dirty="0" err="1">
                <a:solidFill>
                  <a:srgbClr val="92D050"/>
                </a:solidFill>
                <a:ea typeface="宋体" charset="-122"/>
              </a:rPr>
              <a:t>o</a:t>
            </a:r>
            <a:r>
              <a:rPr lang="en-US" altLang="zh-CN" sz="1500" dirty="0" err="1">
                <a:solidFill>
                  <a:srgbClr val="00B050"/>
                </a:solidFill>
                <a:ea typeface="宋体" charset="-122"/>
              </a:rPr>
              <a:t>l</a:t>
            </a:r>
            <a:r>
              <a:rPr lang="en-US" altLang="zh-CN" sz="1500" dirty="0" err="1">
                <a:solidFill>
                  <a:srgbClr val="00B0F0"/>
                </a:solidFill>
                <a:ea typeface="宋体" charset="-122"/>
              </a:rPr>
              <a:t>o</a:t>
            </a:r>
            <a:r>
              <a:rPr lang="en-US" altLang="zh-CN" sz="1500" dirty="0" err="1">
                <a:solidFill>
                  <a:srgbClr val="0070C0"/>
                </a:solidFill>
                <a:ea typeface="宋体" charset="-122"/>
              </a:rPr>
              <a:t>u</a:t>
            </a:r>
            <a:r>
              <a:rPr lang="en-US" altLang="zh-CN" sz="1500" dirty="0" err="1">
                <a:solidFill>
                  <a:srgbClr val="002060"/>
                </a:solidFill>
                <a:ea typeface="宋体" charset="-122"/>
              </a:rPr>
              <a:t>r</a:t>
            </a:r>
            <a:r>
              <a:rPr lang="en-US" altLang="zh-CN" sz="1500" dirty="0">
                <a:solidFill>
                  <a:srgbClr val="07779D"/>
                </a:solidFill>
                <a:ea typeface="宋体" charset="-122"/>
              </a:rPr>
              <a:t> </a:t>
            </a:r>
            <a:r>
              <a:rPr lang="en-US" altLang="zh-CN" sz="1500" dirty="0">
                <a:solidFill>
                  <a:srgbClr val="53565A"/>
                </a:solidFill>
                <a:ea typeface="宋体" charset="-122"/>
              </a:rPr>
              <a:t>ONLY when necessary</a:t>
            </a:r>
          </a:p>
          <a:p>
            <a:pPr marL="426244" lvl="1" indent="-283369" defTabSz="685800">
              <a:spcBef>
                <a:spcPct val="10000"/>
              </a:spcBef>
              <a:buClr>
                <a:srgbClr val="FF6600"/>
              </a:buClr>
              <a:buSzPct val="130000"/>
              <a:buFont typeface="Wingdings" panose="05000000000000000000" pitchFamily="2" charset="2"/>
              <a:buChar char="§"/>
              <a:defRPr/>
            </a:pPr>
            <a:endParaRPr lang="en-US" altLang="zh-CN" sz="1500" b="1" kern="1200" dirty="0">
              <a:solidFill>
                <a:srgbClr val="53565A"/>
              </a:solidFill>
              <a:ea typeface="宋体" charset="-122"/>
            </a:endParaRPr>
          </a:p>
          <a:p>
            <a:pPr marL="426244" lvl="1" indent="-283369" defTabSz="685800">
              <a:spcBef>
                <a:spcPct val="10000"/>
              </a:spcBef>
              <a:buClr>
                <a:srgbClr val="FF6600"/>
              </a:buClr>
              <a:buSzPct val="130000"/>
              <a:buFont typeface="Wingdings" panose="05000000000000000000" pitchFamily="2" charset="2"/>
              <a:buChar char="§"/>
              <a:defRPr/>
            </a:pPr>
            <a:r>
              <a:rPr lang="en-US" altLang="zh-CN" sz="1500" b="1" kern="1200" dirty="0">
                <a:solidFill>
                  <a:srgbClr val="53565A"/>
                </a:solidFill>
                <a:ea typeface="宋体" charset="-122"/>
              </a:rPr>
              <a:t>Graphs</a:t>
            </a:r>
            <a:r>
              <a:rPr lang="en-US" altLang="zh-CN" sz="1500" dirty="0">
                <a:solidFill>
                  <a:srgbClr val="53565A"/>
                </a:solidFill>
                <a:ea typeface="宋体" charset="-122"/>
              </a:rPr>
              <a:t>: u</a:t>
            </a:r>
            <a:r>
              <a:rPr lang="en-US" altLang="zh-CN" sz="1500" kern="1200" dirty="0">
                <a:solidFill>
                  <a:srgbClr val="53565A"/>
                </a:solidFill>
                <a:ea typeface="宋体" charset="-122"/>
              </a:rPr>
              <a:t>n-crowded plots; restrict data sets (symbols to distinguish); well-selected scales; axis labels; label size. </a:t>
            </a:r>
          </a:p>
          <a:p>
            <a:pPr marL="426244" lvl="1" indent="-283369" defTabSz="685800">
              <a:spcBef>
                <a:spcPct val="10000"/>
              </a:spcBef>
              <a:buClr>
                <a:srgbClr val="FF6600"/>
              </a:buClr>
              <a:buSzPct val="130000"/>
              <a:buFont typeface="Wingdings" panose="05000000000000000000" pitchFamily="2" charset="2"/>
              <a:buChar char="§"/>
              <a:defRPr/>
            </a:pPr>
            <a:r>
              <a:rPr lang="en-US" altLang="zh-CN" sz="1500" b="1" kern="1200" dirty="0">
                <a:solidFill>
                  <a:srgbClr val="53565A"/>
                </a:solidFill>
                <a:ea typeface="宋体" charset="-122"/>
              </a:rPr>
              <a:t>Photos</a:t>
            </a:r>
            <a:r>
              <a:rPr lang="en-US" altLang="zh-CN" sz="1500" kern="1200" dirty="0">
                <a:solidFill>
                  <a:srgbClr val="53565A"/>
                </a:solidFill>
                <a:ea typeface="宋体" charset="-122"/>
              </a:rPr>
              <a:t>: scale marker; do not manipulate </a:t>
            </a:r>
            <a:r>
              <a:rPr lang="en-US" altLang="zh-CN" sz="1500" dirty="0">
                <a:solidFill>
                  <a:srgbClr val="53565A"/>
                </a:solidFill>
                <a:ea typeface="宋体" charset="-122"/>
              </a:rPr>
              <a:t/>
            </a:r>
            <a:br>
              <a:rPr lang="en-US" altLang="zh-CN" sz="1500" dirty="0">
                <a:solidFill>
                  <a:srgbClr val="53565A"/>
                </a:solidFill>
                <a:ea typeface="宋体" charset="-122"/>
              </a:rPr>
            </a:br>
            <a:r>
              <a:rPr lang="en-US" altLang="zh-CN" sz="1500" kern="1200" dirty="0">
                <a:solidFill>
                  <a:srgbClr val="53565A"/>
                </a:solidFill>
                <a:ea typeface="宋体" charset="-122"/>
              </a:rPr>
              <a:t>the image to enhance the results.</a:t>
            </a:r>
          </a:p>
          <a:p>
            <a:pPr marL="142875" lvl="1" defTabSz="685800">
              <a:spcBef>
                <a:spcPct val="10000"/>
              </a:spcBef>
              <a:buClr>
                <a:srgbClr val="FF6600"/>
              </a:buClr>
              <a:buSzPct val="130000"/>
              <a:defRPr/>
            </a:pPr>
            <a:endParaRPr lang="en-US" altLang="zh-CN" sz="1500" kern="1200" dirty="0">
              <a:solidFill>
                <a:srgbClr val="07779D"/>
              </a:solidFill>
              <a:ea typeface="宋体" charset="-122"/>
            </a:endParaRPr>
          </a:p>
        </p:txBody>
      </p:sp>
      <p:pic>
        <p:nvPicPr>
          <p:cNvPr id="23554" name="Picture 2" descr="Comparing the development of wind and tidal stream power: number of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708" y="1041527"/>
            <a:ext cx="2670363" cy="1632167"/>
          </a:xfrm>
          <a:prstGeom prst="rect">
            <a:avLst/>
          </a:prstGeom>
          <a:noFill/>
          <a:extLst>
            <a:ext uri="{909E8E84-426E-40DD-AFC4-6F175D3DCCD1}">
              <a14:hiddenFill xmlns:a14="http://schemas.microsoft.com/office/drawing/2010/main">
                <a:solidFill>
                  <a:srgbClr val="FFFFFF"/>
                </a:solidFill>
              </a14:hiddenFill>
            </a:ext>
          </a:extLst>
        </p:spPr>
      </p:pic>
      <p:pic>
        <p:nvPicPr>
          <p:cNvPr id="2355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3238" t="11207" r="39032" b="42769"/>
          <a:stretch/>
        </p:blipFill>
        <p:spPr bwMode="auto">
          <a:xfrm>
            <a:off x="5261709" y="2911565"/>
            <a:ext cx="2739292" cy="187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itle 4"/>
          <p:cNvSpPr>
            <a:spLocks noGrp="1"/>
          </p:cNvSpPr>
          <p:nvPr>
            <p:ph type="title"/>
          </p:nvPr>
        </p:nvSpPr>
        <p:spPr>
          <a:xfrm>
            <a:off x="1396100" y="528903"/>
            <a:ext cx="5433882" cy="313984"/>
          </a:xfrm>
        </p:spPr>
        <p:txBody>
          <a:bodyPr/>
          <a:lstStyle/>
          <a:p>
            <a:r>
              <a:rPr lang="en-GB" b="1" dirty="0" smtClean="0"/>
              <a:t>Results - visualisations</a:t>
            </a:r>
            <a:endParaRPr lang="en-US" sz="1350" b="1" dirty="0"/>
          </a:p>
        </p:txBody>
      </p:sp>
    </p:spTree>
    <p:extLst>
      <p:ext uri="{BB962C8B-B14F-4D97-AF65-F5344CB8AC3E}">
        <p14:creationId xmlns:p14="http://schemas.microsoft.com/office/powerpoint/2010/main" val="40949757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Y96fZL6N60mAp_0_1OidX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uup0yltykSEn_s0JdCI7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Puup0yltykSEn_s0JdCI7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jM1dH7fwUmNaHLYwhuD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uup0yltykSEn_s0JdCI7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Vrsgd1mcUkCFqsIOfwJbq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vHuWUR6B0E.b45Jl3ZLR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VlUEtVu6AUKmNM2X1HR5m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0kIM_8G5BU64D6h6E7XD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F2WYXuQAkCAY8NS1AAt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uup0yltykSEn_s0JdCI7A"/>
</p:tagLst>
</file>

<file path=ppt/theme/theme1.xml><?xml version="1.0" encoding="utf-8"?>
<a:theme xmlns:a="http://schemas.openxmlformats.org/drawingml/2006/main" name="GCIT">
  <a:themeElements>
    <a:clrScheme name="Simple Light">
      <a:dk1>
        <a:srgbClr val="000000"/>
      </a:dk1>
      <a:lt1>
        <a:srgbClr val="FFFFFF"/>
      </a:lt1>
      <a:dk2>
        <a:srgbClr val="595959"/>
      </a:dk2>
      <a:lt2>
        <a:srgbClr val="EEEEEE"/>
      </a:lt2>
      <a:accent1>
        <a:srgbClr val="74B242"/>
      </a:accent1>
      <a:accent2>
        <a:srgbClr val="A4E670"/>
      </a:accent2>
      <a:accent3>
        <a:srgbClr val="497E1E"/>
      </a:accent3>
      <a:accent4>
        <a:srgbClr val="F6821F"/>
      </a:accent4>
      <a:accent5>
        <a:srgbClr val="FFC28E"/>
      </a:accent5>
      <a:accent6>
        <a:srgbClr val="A04F0A"/>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CIT">
  <a:themeElements>
    <a:clrScheme name="Simple Light">
      <a:dk1>
        <a:srgbClr val="000000"/>
      </a:dk1>
      <a:lt1>
        <a:srgbClr val="FFFFFF"/>
      </a:lt1>
      <a:dk2>
        <a:srgbClr val="595959"/>
      </a:dk2>
      <a:lt2>
        <a:srgbClr val="EEEEEE"/>
      </a:lt2>
      <a:accent1>
        <a:srgbClr val="74B242"/>
      </a:accent1>
      <a:accent2>
        <a:srgbClr val="A4E670"/>
      </a:accent2>
      <a:accent3>
        <a:srgbClr val="497E1E"/>
      </a:accent3>
      <a:accent4>
        <a:srgbClr val="F6821F"/>
      </a:accent4>
      <a:accent5>
        <a:srgbClr val="FFC28E"/>
      </a:accent5>
      <a:accent6>
        <a:srgbClr val="A04F0A"/>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2250</TotalTime>
  <Words>6674</Words>
  <Application>Microsoft Office PowerPoint</Application>
  <PresentationFormat>On-screen Show (16:9)</PresentationFormat>
  <Paragraphs>560</Paragraphs>
  <Slides>41</Slides>
  <Notes>34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0" baseType="lpstr">
      <vt:lpstr>ＭＳ Ｐゴシック</vt:lpstr>
      <vt:lpstr>宋体</vt:lpstr>
      <vt:lpstr>Arial</vt:lpstr>
      <vt:lpstr>Arial Bold</vt:lpstr>
      <vt:lpstr>Arial Narrow</vt:lpstr>
      <vt:lpstr>Wingdings</vt:lpstr>
      <vt:lpstr>GCIT</vt:lpstr>
      <vt:lpstr>1_GCIT</vt:lpstr>
      <vt:lpstr>Visio</vt:lpstr>
      <vt:lpstr>Structuring Your Article</vt:lpstr>
      <vt:lpstr>Structure</vt:lpstr>
      <vt:lpstr>Effective manuscript Titles</vt:lpstr>
      <vt:lpstr>Abstract</vt:lpstr>
      <vt:lpstr>PowerPoint Presentation</vt:lpstr>
      <vt:lpstr>Introduction</vt:lpstr>
      <vt:lpstr>Methods</vt:lpstr>
      <vt:lpstr>Results</vt:lpstr>
      <vt:lpstr>Results - visualisations</vt:lpstr>
      <vt:lpstr>PowerPoint Presentation</vt:lpstr>
      <vt:lpstr>Discussion</vt:lpstr>
      <vt:lpstr>Conclusion</vt:lpstr>
      <vt:lpstr>Acknowledgements</vt:lpstr>
      <vt:lpstr>References</vt:lpstr>
      <vt:lpstr>The process of writing – building the article</vt:lpstr>
      <vt:lpstr> Publishing Your Article </vt:lpstr>
      <vt:lpstr>Are you ready to publish?</vt:lpstr>
      <vt:lpstr>What makes a strong manuscript?</vt:lpstr>
      <vt:lpstr>What article type should I choose?</vt:lpstr>
      <vt:lpstr>How do I choose the right journal?</vt:lpstr>
      <vt:lpstr>PowerPoint Presentation</vt:lpstr>
      <vt:lpstr>The Guide for Authors </vt:lpstr>
      <vt:lpstr> Submitting Your Paper </vt:lpstr>
      <vt:lpstr>Revise before submission</vt:lpstr>
      <vt:lpstr>Covering letter</vt:lpstr>
      <vt:lpstr>Peer-review &amp; responding to reviewers</vt:lpstr>
      <vt:lpstr>PowerPoint Presentation</vt:lpstr>
      <vt:lpstr>PowerPoint Presentation</vt:lpstr>
      <vt:lpstr>What actually happens</vt:lpstr>
      <vt:lpstr>What are reviewers looking for?</vt:lpstr>
      <vt:lpstr>Responding to reviewer comments</vt:lpstr>
      <vt:lpstr>Ethical publishing</vt:lpstr>
      <vt:lpstr>PowerPoint Presentation</vt:lpstr>
      <vt:lpstr>PowerPoint Presentation</vt:lpstr>
      <vt:lpstr>PowerPoint Presentation</vt:lpstr>
      <vt:lpstr>PowerPoint Presentation</vt:lpstr>
      <vt:lpstr>Promoting your research for maximum impact</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Your Article</dc:title>
  <dc:creator>USER</dc:creator>
  <cp:lastModifiedBy>USER</cp:lastModifiedBy>
  <cp:revision>19</cp:revision>
  <dcterms:modified xsi:type="dcterms:W3CDTF">2023-11-08T07:10:38Z</dcterms:modified>
</cp:coreProperties>
</file>